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5" r:id="rId4"/>
    <p:sldId id="284" r:id="rId5"/>
    <p:sldId id="287" r:id="rId6"/>
    <p:sldId id="305" r:id="rId7"/>
    <p:sldId id="289" r:id="rId8"/>
    <p:sldId id="288" r:id="rId9"/>
    <p:sldId id="295" r:id="rId10"/>
    <p:sldId id="303" r:id="rId11"/>
    <p:sldId id="297" r:id="rId12"/>
    <p:sldId id="304" r:id="rId13"/>
    <p:sldId id="300" r:id="rId14"/>
    <p:sldId id="302" r:id="rId15"/>
    <p:sldId id="294" r:id="rId16"/>
    <p:sldId id="299" r:id="rId17"/>
    <p:sldId id="301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796AA-D396-43D3-9307-38A61F9B491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7C9D12B-CA41-4F8F-A6C4-BC2C76C26708}">
      <dgm:prSet/>
      <dgm:spPr/>
      <dgm:t>
        <a:bodyPr/>
        <a:lstStyle/>
        <a:p>
          <a:r>
            <a:rPr lang="es-ES"/>
            <a:t>ADICIONAL EMPRESAS ALIMENTICIAS/ BEBIDAS</a:t>
          </a:r>
          <a:endParaRPr lang="en-US"/>
        </a:p>
      </dgm:t>
    </dgm:pt>
    <dgm:pt modelId="{26E184C2-08EF-4A45-B99A-126B58A85E16}" type="parTrans" cxnId="{3B7DA943-6507-4192-ACF0-47ECEB770A49}">
      <dgm:prSet/>
      <dgm:spPr/>
      <dgm:t>
        <a:bodyPr/>
        <a:lstStyle/>
        <a:p>
          <a:endParaRPr lang="en-US"/>
        </a:p>
      </dgm:t>
    </dgm:pt>
    <dgm:pt modelId="{4814CCF4-5A6C-49BF-95B3-4923062A728F}" type="sibTrans" cxnId="{3B7DA943-6507-4192-ACF0-47ECEB770A49}">
      <dgm:prSet/>
      <dgm:spPr/>
      <dgm:t>
        <a:bodyPr/>
        <a:lstStyle/>
        <a:p>
          <a:endParaRPr lang="en-US"/>
        </a:p>
      </dgm:t>
    </dgm:pt>
    <dgm:pt modelId="{F99B6FFA-A5B8-4C1A-A28C-BD05A784CA21}">
      <dgm:prSet/>
      <dgm:spPr/>
      <dgm:t>
        <a:bodyPr/>
        <a:lstStyle/>
        <a:p>
          <a:r>
            <a:rPr lang="es-ES"/>
            <a:t>ADICIONAL PLANTAS GENERADORAS DE ENERGIA ELECTRICA</a:t>
          </a:r>
          <a:endParaRPr lang="en-US"/>
        </a:p>
      </dgm:t>
    </dgm:pt>
    <dgm:pt modelId="{27E092F6-5088-452C-8123-EDF7F9EB69DB}" type="parTrans" cxnId="{2137FC74-95E3-46B2-847F-FDECCB4D073D}">
      <dgm:prSet/>
      <dgm:spPr/>
      <dgm:t>
        <a:bodyPr/>
        <a:lstStyle/>
        <a:p>
          <a:endParaRPr lang="en-US"/>
        </a:p>
      </dgm:t>
    </dgm:pt>
    <dgm:pt modelId="{DCBFC235-6F0D-47CA-9D79-D1C49C0F1999}" type="sibTrans" cxnId="{2137FC74-95E3-46B2-847F-FDECCB4D073D}">
      <dgm:prSet/>
      <dgm:spPr/>
      <dgm:t>
        <a:bodyPr/>
        <a:lstStyle/>
        <a:p>
          <a:endParaRPr lang="en-US"/>
        </a:p>
      </dgm:t>
    </dgm:pt>
    <dgm:pt modelId="{825274AA-93AE-47DA-8F2E-049C2EF86058}">
      <dgm:prSet/>
      <dgm:spPr/>
      <dgm:t>
        <a:bodyPr/>
        <a:lstStyle/>
        <a:p>
          <a:r>
            <a:rPr lang="es-ES"/>
            <a:t>ASIGNACION POR TAREAS EN AMBITOS ESPECIFICOS ( ámbitos aeroportuarios).</a:t>
          </a:r>
          <a:endParaRPr lang="en-US"/>
        </a:p>
      </dgm:t>
    </dgm:pt>
    <dgm:pt modelId="{140A9819-1655-437A-AC1F-C025A8ADF875}" type="parTrans" cxnId="{A07E2517-17D5-4DB3-B209-D81B89BF9B6E}">
      <dgm:prSet/>
      <dgm:spPr/>
      <dgm:t>
        <a:bodyPr/>
        <a:lstStyle/>
        <a:p>
          <a:endParaRPr lang="en-US"/>
        </a:p>
      </dgm:t>
    </dgm:pt>
    <dgm:pt modelId="{2F6375A3-9CAD-4710-A47E-65DFC97CE8A9}" type="sibTrans" cxnId="{A07E2517-17D5-4DB3-B209-D81B89BF9B6E}">
      <dgm:prSet/>
      <dgm:spPr/>
      <dgm:t>
        <a:bodyPr/>
        <a:lstStyle/>
        <a:p>
          <a:endParaRPr lang="en-US"/>
        </a:p>
      </dgm:t>
    </dgm:pt>
    <dgm:pt modelId="{5997332F-DE72-4FC5-824F-D608A9D43F27}">
      <dgm:prSet/>
      <dgm:spPr/>
      <dgm:t>
        <a:bodyPr/>
        <a:lstStyle/>
        <a:p>
          <a:r>
            <a:rPr lang="es-ES"/>
            <a:t>ADICIONAL POR LIMPIEZA EN CENTRALES NUCLEARES (modificación del actual). </a:t>
          </a:r>
          <a:endParaRPr lang="en-US"/>
        </a:p>
      </dgm:t>
    </dgm:pt>
    <dgm:pt modelId="{295F34A4-DA1A-404A-BE29-ABC65364BE36}" type="parTrans" cxnId="{2183BB58-857B-4EB1-BDB0-10042D9B85F6}">
      <dgm:prSet/>
      <dgm:spPr/>
      <dgm:t>
        <a:bodyPr/>
        <a:lstStyle/>
        <a:p>
          <a:endParaRPr lang="en-US"/>
        </a:p>
      </dgm:t>
    </dgm:pt>
    <dgm:pt modelId="{EA503402-7D5E-47E2-90BF-FF03F2209488}" type="sibTrans" cxnId="{2183BB58-857B-4EB1-BDB0-10042D9B85F6}">
      <dgm:prSet/>
      <dgm:spPr/>
      <dgm:t>
        <a:bodyPr/>
        <a:lstStyle/>
        <a:p>
          <a:endParaRPr lang="en-US"/>
        </a:p>
      </dgm:t>
    </dgm:pt>
    <dgm:pt modelId="{6403D379-C38A-4466-A684-648E9450D54D}">
      <dgm:prSet/>
      <dgm:spPr/>
      <dgm:t>
        <a:bodyPr/>
        <a:lstStyle/>
        <a:p>
          <a:r>
            <a:rPr lang="es-ES"/>
            <a:t>ADICIONAL AMBITO PLANTAS INDUSTRIALES AUTOMOCTRICES Y ADICIONAL ESPECIAL PPOR PRODUCCION EN PLANTA AUTOMOTRIZ ( ampliación del presente adicional. </a:t>
          </a:r>
          <a:endParaRPr lang="en-US"/>
        </a:p>
      </dgm:t>
    </dgm:pt>
    <dgm:pt modelId="{153A0FB6-7040-4851-BB40-5440D4042E40}" type="parTrans" cxnId="{9F8F583B-C8A9-4899-BD0D-86DFF57F7E7E}">
      <dgm:prSet/>
      <dgm:spPr/>
      <dgm:t>
        <a:bodyPr/>
        <a:lstStyle/>
        <a:p>
          <a:endParaRPr lang="en-US"/>
        </a:p>
      </dgm:t>
    </dgm:pt>
    <dgm:pt modelId="{A75ABC23-BA67-443F-82EA-7BAE932531AE}" type="sibTrans" cxnId="{9F8F583B-C8A9-4899-BD0D-86DFF57F7E7E}">
      <dgm:prSet/>
      <dgm:spPr/>
      <dgm:t>
        <a:bodyPr/>
        <a:lstStyle/>
        <a:p>
          <a:endParaRPr lang="en-US"/>
        </a:p>
      </dgm:t>
    </dgm:pt>
    <dgm:pt modelId="{421C6B4A-C655-487B-9B6E-619B211E5FC6}" type="pres">
      <dgm:prSet presAssocID="{AE5796AA-D396-43D3-9307-38A61F9B491C}" presName="root" presStyleCnt="0">
        <dgm:presLayoutVars>
          <dgm:dir/>
          <dgm:resizeHandles val="exact"/>
        </dgm:presLayoutVars>
      </dgm:prSet>
      <dgm:spPr/>
    </dgm:pt>
    <dgm:pt modelId="{61BC4D05-C021-453C-898D-A1A4CC9E4139}" type="pres">
      <dgm:prSet presAssocID="{AE5796AA-D396-43D3-9307-38A61F9B491C}" presName="container" presStyleCnt="0">
        <dgm:presLayoutVars>
          <dgm:dir/>
          <dgm:resizeHandles val="exact"/>
        </dgm:presLayoutVars>
      </dgm:prSet>
      <dgm:spPr/>
    </dgm:pt>
    <dgm:pt modelId="{48C62123-EC62-4772-8240-82515BA31671}" type="pres">
      <dgm:prSet presAssocID="{27C9D12B-CA41-4F8F-A6C4-BC2C76C26708}" presName="compNode" presStyleCnt="0"/>
      <dgm:spPr/>
    </dgm:pt>
    <dgm:pt modelId="{D23E4681-B487-4F89-BFE6-AECC1920442F}" type="pres">
      <dgm:prSet presAssocID="{27C9D12B-CA41-4F8F-A6C4-BC2C76C26708}" presName="iconBgRect" presStyleLbl="bgShp" presStyleIdx="0" presStyleCnt="5"/>
      <dgm:spPr/>
    </dgm:pt>
    <dgm:pt modelId="{9F440879-FF87-4736-86C3-7E8CBAFF00E1}" type="pres">
      <dgm:prSet presAssocID="{27C9D12B-CA41-4F8F-A6C4-BC2C76C2670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ella"/>
        </a:ext>
      </dgm:extLst>
    </dgm:pt>
    <dgm:pt modelId="{1F72F107-7666-489C-B991-83D320FB45A7}" type="pres">
      <dgm:prSet presAssocID="{27C9D12B-CA41-4F8F-A6C4-BC2C76C26708}" presName="spaceRect" presStyleCnt="0"/>
      <dgm:spPr/>
    </dgm:pt>
    <dgm:pt modelId="{EBAE49F7-F5FA-423A-924E-C4DC4ECDA867}" type="pres">
      <dgm:prSet presAssocID="{27C9D12B-CA41-4F8F-A6C4-BC2C76C26708}" presName="textRect" presStyleLbl="revTx" presStyleIdx="0" presStyleCnt="5">
        <dgm:presLayoutVars>
          <dgm:chMax val="1"/>
          <dgm:chPref val="1"/>
        </dgm:presLayoutVars>
      </dgm:prSet>
      <dgm:spPr/>
    </dgm:pt>
    <dgm:pt modelId="{378BB110-DE92-4E8D-BCE0-82FFB1334726}" type="pres">
      <dgm:prSet presAssocID="{4814CCF4-5A6C-49BF-95B3-4923062A728F}" presName="sibTrans" presStyleLbl="sibTrans2D1" presStyleIdx="0" presStyleCnt="0"/>
      <dgm:spPr/>
    </dgm:pt>
    <dgm:pt modelId="{5BB06F0D-E25E-4D57-92ED-1C0661692BD0}" type="pres">
      <dgm:prSet presAssocID="{F99B6FFA-A5B8-4C1A-A28C-BD05A784CA21}" presName="compNode" presStyleCnt="0"/>
      <dgm:spPr/>
    </dgm:pt>
    <dgm:pt modelId="{C8D2C1FB-851B-415B-9EC4-8EA8C44DF6C1}" type="pres">
      <dgm:prSet presAssocID="{F99B6FFA-A5B8-4C1A-A28C-BD05A784CA21}" presName="iconBgRect" presStyleLbl="bgShp" presStyleIdx="1" presStyleCnt="5"/>
      <dgm:spPr/>
    </dgm:pt>
    <dgm:pt modelId="{2B3E846C-3707-487E-9E24-151476F19B63}" type="pres">
      <dgm:prSet presAssocID="{F99B6FFA-A5B8-4C1A-A28C-BD05A784CA2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ja"/>
        </a:ext>
      </dgm:extLst>
    </dgm:pt>
    <dgm:pt modelId="{DE673971-0C2A-45F0-BBB0-1C8955C78A3A}" type="pres">
      <dgm:prSet presAssocID="{F99B6FFA-A5B8-4C1A-A28C-BD05A784CA21}" presName="spaceRect" presStyleCnt="0"/>
      <dgm:spPr/>
    </dgm:pt>
    <dgm:pt modelId="{23356506-5937-4B39-A1D6-A7A441775AA8}" type="pres">
      <dgm:prSet presAssocID="{F99B6FFA-A5B8-4C1A-A28C-BD05A784CA21}" presName="textRect" presStyleLbl="revTx" presStyleIdx="1" presStyleCnt="5">
        <dgm:presLayoutVars>
          <dgm:chMax val="1"/>
          <dgm:chPref val="1"/>
        </dgm:presLayoutVars>
      </dgm:prSet>
      <dgm:spPr/>
    </dgm:pt>
    <dgm:pt modelId="{D79E9AE2-A142-4098-B1AA-58BF9B6E1FC9}" type="pres">
      <dgm:prSet presAssocID="{DCBFC235-6F0D-47CA-9D79-D1C49C0F1999}" presName="sibTrans" presStyleLbl="sibTrans2D1" presStyleIdx="0" presStyleCnt="0"/>
      <dgm:spPr/>
    </dgm:pt>
    <dgm:pt modelId="{248D6533-0063-4A70-AA48-4E9C9E6C761C}" type="pres">
      <dgm:prSet presAssocID="{825274AA-93AE-47DA-8F2E-049C2EF86058}" presName="compNode" presStyleCnt="0"/>
      <dgm:spPr/>
    </dgm:pt>
    <dgm:pt modelId="{DE7FEB8A-182E-4043-859A-14A5C810AA15}" type="pres">
      <dgm:prSet presAssocID="{825274AA-93AE-47DA-8F2E-049C2EF86058}" presName="iconBgRect" presStyleLbl="bgShp" presStyleIdx="2" presStyleCnt="5"/>
      <dgm:spPr/>
    </dgm:pt>
    <dgm:pt modelId="{DC6CB541-5E48-4634-A47F-E87AD3C72EDE}" type="pres">
      <dgm:prSet presAssocID="{825274AA-93AE-47DA-8F2E-049C2EF8605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A821C801-6E23-488F-9D6D-17BE563FC8DC}" type="pres">
      <dgm:prSet presAssocID="{825274AA-93AE-47DA-8F2E-049C2EF86058}" presName="spaceRect" presStyleCnt="0"/>
      <dgm:spPr/>
    </dgm:pt>
    <dgm:pt modelId="{2295E99C-9163-4D7C-9F65-7796EA84BC30}" type="pres">
      <dgm:prSet presAssocID="{825274AA-93AE-47DA-8F2E-049C2EF86058}" presName="textRect" presStyleLbl="revTx" presStyleIdx="2" presStyleCnt="5">
        <dgm:presLayoutVars>
          <dgm:chMax val="1"/>
          <dgm:chPref val="1"/>
        </dgm:presLayoutVars>
      </dgm:prSet>
      <dgm:spPr/>
    </dgm:pt>
    <dgm:pt modelId="{D97754FE-B21D-4141-A00B-1A42A2075990}" type="pres">
      <dgm:prSet presAssocID="{2F6375A3-9CAD-4710-A47E-65DFC97CE8A9}" presName="sibTrans" presStyleLbl="sibTrans2D1" presStyleIdx="0" presStyleCnt="0"/>
      <dgm:spPr/>
    </dgm:pt>
    <dgm:pt modelId="{D1DBB1DA-F686-44AB-A66F-B0E801DA882C}" type="pres">
      <dgm:prSet presAssocID="{5997332F-DE72-4FC5-824F-D608A9D43F27}" presName="compNode" presStyleCnt="0"/>
      <dgm:spPr/>
    </dgm:pt>
    <dgm:pt modelId="{4636FF0B-787E-48E7-876F-3AA3CB7B9B06}" type="pres">
      <dgm:prSet presAssocID="{5997332F-DE72-4FC5-824F-D608A9D43F27}" presName="iconBgRect" presStyleLbl="bgShp" presStyleIdx="3" presStyleCnt="5"/>
      <dgm:spPr/>
    </dgm:pt>
    <dgm:pt modelId="{37E7CA63-E214-4C1E-8E08-968F06C7FCF8}" type="pres">
      <dgm:prSet presAssocID="{5997332F-DE72-4FC5-824F-D608A9D43F2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F755A4EF-2605-48C5-9EB3-C53CD8F5C7F1}" type="pres">
      <dgm:prSet presAssocID="{5997332F-DE72-4FC5-824F-D608A9D43F27}" presName="spaceRect" presStyleCnt="0"/>
      <dgm:spPr/>
    </dgm:pt>
    <dgm:pt modelId="{392D4E59-CFC5-47A1-A8AA-7D79E4D8B8E9}" type="pres">
      <dgm:prSet presAssocID="{5997332F-DE72-4FC5-824F-D608A9D43F27}" presName="textRect" presStyleLbl="revTx" presStyleIdx="3" presStyleCnt="5">
        <dgm:presLayoutVars>
          <dgm:chMax val="1"/>
          <dgm:chPref val="1"/>
        </dgm:presLayoutVars>
      </dgm:prSet>
      <dgm:spPr/>
    </dgm:pt>
    <dgm:pt modelId="{B10F2AA8-2F5F-48D5-8659-7FCFB5536D60}" type="pres">
      <dgm:prSet presAssocID="{EA503402-7D5E-47E2-90BF-FF03F2209488}" presName="sibTrans" presStyleLbl="sibTrans2D1" presStyleIdx="0" presStyleCnt="0"/>
      <dgm:spPr/>
    </dgm:pt>
    <dgm:pt modelId="{F506A550-F3B1-4C73-A1BB-941065EED56C}" type="pres">
      <dgm:prSet presAssocID="{6403D379-C38A-4466-A684-648E9450D54D}" presName="compNode" presStyleCnt="0"/>
      <dgm:spPr/>
    </dgm:pt>
    <dgm:pt modelId="{666960CD-8864-4679-9380-21B658F2A3DF}" type="pres">
      <dgm:prSet presAssocID="{6403D379-C38A-4466-A684-648E9450D54D}" presName="iconBgRect" presStyleLbl="bgShp" presStyleIdx="4" presStyleCnt="5"/>
      <dgm:spPr/>
    </dgm:pt>
    <dgm:pt modelId="{8C079AF3-5760-4517-8BDC-D3B4975165A5}" type="pres">
      <dgm:prSet presAssocID="{6403D379-C38A-4466-A684-648E9450D54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ábrica"/>
        </a:ext>
      </dgm:extLst>
    </dgm:pt>
    <dgm:pt modelId="{10091000-33EB-444D-B9EC-749C32AF8B76}" type="pres">
      <dgm:prSet presAssocID="{6403D379-C38A-4466-A684-648E9450D54D}" presName="spaceRect" presStyleCnt="0"/>
      <dgm:spPr/>
    </dgm:pt>
    <dgm:pt modelId="{CC6F1B73-46AF-475D-90CB-389956427F38}" type="pres">
      <dgm:prSet presAssocID="{6403D379-C38A-4466-A684-648E9450D54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323C40C-077B-465D-B5C1-878657070348}" type="presOf" srcId="{F99B6FFA-A5B8-4C1A-A28C-BD05A784CA21}" destId="{23356506-5937-4B39-A1D6-A7A441775AA8}" srcOrd="0" destOrd="0" presId="urn:microsoft.com/office/officeart/2018/2/layout/IconCircleList"/>
    <dgm:cxn modelId="{A07E2517-17D5-4DB3-B209-D81B89BF9B6E}" srcId="{AE5796AA-D396-43D3-9307-38A61F9B491C}" destId="{825274AA-93AE-47DA-8F2E-049C2EF86058}" srcOrd="2" destOrd="0" parTransId="{140A9819-1655-437A-AC1F-C025A8ADF875}" sibTransId="{2F6375A3-9CAD-4710-A47E-65DFC97CE8A9}"/>
    <dgm:cxn modelId="{B010AD2A-CBB4-4127-A5B5-C1E0C1ED9B40}" type="presOf" srcId="{27C9D12B-CA41-4F8F-A6C4-BC2C76C26708}" destId="{EBAE49F7-F5FA-423A-924E-C4DC4ECDA867}" srcOrd="0" destOrd="0" presId="urn:microsoft.com/office/officeart/2018/2/layout/IconCircleList"/>
    <dgm:cxn modelId="{9F8F583B-C8A9-4899-BD0D-86DFF57F7E7E}" srcId="{AE5796AA-D396-43D3-9307-38A61F9B491C}" destId="{6403D379-C38A-4466-A684-648E9450D54D}" srcOrd="4" destOrd="0" parTransId="{153A0FB6-7040-4851-BB40-5440D4042E40}" sibTransId="{A75ABC23-BA67-443F-82EA-7BAE932531AE}"/>
    <dgm:cxn modelId="{3B7DA943-6507-4192-ACF0-47ECEB770A49}" srcId="{AE5796AA-D396-43D3-9307-38A61F9B491C}" destId="{27C9D12B-CA41-4F8F-A6C4-BC2C76C26708}" srcOrd="0" destOrd="0" parTransId="{26E184C2-08EF-4A45-B99A-126B58A85E16}" sibTransId="{4814CCF4-5A6C-49BF-95B3-4923062A728F}"/>
    <dgm:cxn modelId="{659E1644-4268-405F-B973-39FDCF670535}" type="presOf" srcId="{EA503402-7D5E-47E2-90BF-FF03F2209488}" destId="{B10F2AA8-2F5F-48D5-8659-7FCFB5536D60}" srcOrd="0" destOrd="0" presId="urn:microsoft.com/office/officeart/2018/2/layout/IconCircleList"/>
    <dgm:cxn modelId="{205B0F4F-6341-44C2-8D73-01F57A1B5F9F}" type="presOf" srcId="{5997332F-DE72-4FC5-824F-D608A9D43F27}" destId="{392D4E59-CFC5-47A1-A8AA-7D79E4D8B8E9}" srcOrd="0" destOrd="0" presId="urn:microsoft.com/office/officeart/2018/2/layout/IconCircleList"/>
    <dgm:cxn modelId="{8042C350-F1E1-462B-A3FB-2A530E150198}" type="presOf" srcId="{825274AA-93AE-47DA-8F2E-049C2EF86058}" destId="{2295E99C-9163-4D7C-9F65-7796EA84BC30}" srcOrd="0" destOrd="0" presId="urn:microsoft.com/office/officeart/2018/2/layout/IconCircleList"/>
    <dgm:cxn modelId="{2137FC74-95E3-46B2-847F-FDECCB4D073D}" srcId="{AE5796AA-D396-43D3-9307-38A61F9B491C}" destId="{F99B6FFA-A5B8-4C1A-A28C-BD05A784CA21}" srcOrd="1" destOrd="0" parTransId="{27E092F6-5088-452C-8123-EDF7F9EB69DB}" sibTransId="{DCBFC235-6F0D-47CA-9D79-D1C49C0F1999}"/>
    <dgm:cxn modelId="{BF735E76-9C9F-498E-9931-80F0DF23E551}" type="presOf" srcId="{2F6375A3-9CAD-4710-A47E-65DFC97CE8A9}" destId="{D97754FE-B21D-4141-A00B-1A42A2075990}" srcOrd="0" destOrd="0" presId="urn:microsoft.com/office/officeart/2018/2/layout/IconCircleList"/>
    <dgm:cxn modelId="{2183BB58-857B-4EB1-BDB0-10042D9B85F6}" srcId="{AE5796AA-D396-43D3-9307-38A61F9B491C}" destId="{5997332F-DE72-4FC5-824F-D608A9D43F27}" srcOrd="3" destOrd="0" parTransId="{295F34A4-DA1A-404A-BE29-ABC65364BE36}" sibTransId="{EA503402-7D5E-47E2-90BF-FF03F2209488}"/>
    <dgm:cxn modelId="{29DAAF5A-CD9A-4D24-A1ED-B217AE0D2BE8}" type="presOf" srcId="{4814CCF4-5A6C-49BF-95B3-4923062A728F}" destId="{378BB110-DE92-4E8D-BCE0-82FFB1334726}" srcOrd="0" destOrd="0" presId="urn:microsoft.com/office/officeart/2018/2/layout/IconCircleList"/>
    <dgm:cxn modelId="{BE947AD4-FC8F-4DF2-A0A5-73BCEF56ADAB}" type="presOf" srcId="{AE5796AA-D396-43D3-9307-38A61F9B491C}" destId="{421C6B4A-C655-487B-9B6E-619B211E5FC6}" srcOrd="0" destOrd="0" presId="urn:microsoft.com/office/officeart/2018/2/layout/IconCircleList"/>
    <dgm:cxn modelId="{D77175E9-D6CC-420F-96F8-FBEAB463709B}" type="presOf" srcId="{DCBFC235-6F0D-47CA-9D79-D1C49C0F1999}" destId="{D79E9AE2-A142-4098-B1AA-58BF9B6E1FC9}" srcOrd="0" destOrd="0" presId="urn:microsoft.com/office/officeart/2018/2/layout/IconCircleList"/>
    <dgm:cxn modelId="{72BD3EFB-3B95-481B-A77E-4D41F557459D}" type="presOf" srcId="{6403D379-C38A-4466-A684-648E9450D54D}" destId="{CC6F1B73-46AF-475D-90CB-389956427F38}" srcOrd="0" destOrd="0" presId="urn:microsoft.com/office/officeart/2018/2/layout/IconCircleList"/>
    <dgm:cxn modelId="{CB59EBBE-6284-4B76-B520-66E850F31BFF}" type="presParOf" srcId="{421C6B4A-C655-487B-9B6E-619B211E5FC6}" destId="{61BC4D05-C021-453C-898D-A1A4CC9E4139}" srcOrd="0" destOrd="0" presId="urn:microsoft.com/office/officeart/2018/2/layout/IconCircleList"/>
    <dgm:cxn modelId="{C533BFF2-842B-4B02-B0A5-533269F37500}" type="presParOf" srcId="{61BC4D05-C021-453C-898D-A1A4CC9E4139}" destId="{48C62123-EC62-4772-8240-82515BA31671}" srcOrd="0" destOrd="0" presId="urn:microsoft.com/office/officeart/2018/2/layout/IconCircleList"/>
    <dgm:cxn modelId="{64B4615C-C80B-4BF4-8703-69BA13C1DB96}" type="presParOf" srcId="{48C62123-EC62-4772-8240-82515BA31671}" destId="{D23E4681-B487-4F89-BFE6-AECC1920442F}" srcOrd="0" destOrd="0" presId="urn:microsoft.com/office/officeart/2018/2/layout/IconCircleList"/>
    <dgm:cxn modelId="{64ECB000-9B03-4F49-9CB5-E1EDF5E860C2}" type="presParOf" srcId="{48C62123-EC62-4772-8240-82515BA31671}" destId="{9F440879-FF87-4736-86C3-7E8CBAFF00E1}" srcOrd="1" destOrd="0" presId="urn:microsoft.com/office/officeart/2018/2/layout/IconCircleList"/>
    <dgm:cxn modelId="{BE11D1B8-9DAE-4C1F-AECB-D3F5E58BCF29}" type="presParOf" srcId="{48C62123-EC62-4772-8240-82515BA31671}" destId="{1F72F107-7666-489C-B991-83D320FB45A7}" srcOrd="2" destOrd="0" presId="urn:microsoft.com/office/officeart/2018/2/layout/IconCircleList"/>
    <dgm:cxn modelId="{F178B0A3-FA46-4FB0-B9C1-415D9011D63D}" type="presParOf" srcId="{48C62123-EC62-4772-8240-82515BA31671}" destId="{EBAE49F7-F5FA-423A-924E-C4DC4ECDA867}" srcOrd="3" destOrd="0" presId="urn:microsoft.com/office/officeart/2018/2/layout/IconCircleList"/>
    <dgm:cxn modelId="{ACF3C9CD-074E-49E3-BE10-1EF52EB23E16}" type="presParOf" srcId="{61BC4D05-C021-453C-898D-A1A4CC9E4139}" destId="{378BB110-DE92-4E8D-BCE0-82FFB1334726}" srcOrd="1" destOrd="0" presId="urn:microsoft.com/office/officeart/2018/2/layout/IconCircleList"/>
    <dgm:cxn modelId="{4467B925-8E47-4CDC-BCF2-38138BD2AE88}" type="presParOf" srcId="{61BC4D05-C021-453C-898D-A1A4CC9E4139}" destId="{5BB06F0D-E25E-4D57-92ED-1C0661692BD0}" srcOrd="2" destOrd="0" presId="urn:microsoft.com/office/officeart/2018/2/layout/IconCircleList"/>
    <dgm:cxn modelId="{3E98B9ED-2C1F-4F63-B6B1-EB3463C8D2C3}" type="presParOf" srcId="{5BB06F0D-E25E-4D57-92ED-1C0661692BD0}" destId="{C8D2C1FB-851B-415B-9EC4-8EA8C44DF6C1}" srcOrd="0" destOrd="0" presId="urn:microsoft.com/office/officeart/2018/2/layout/IconCircleList"/>
    <dgm:cxn modelId="{39920F5A-D00C-46E8-97E8-5EB60127D15F}" type="presParOf" srcId="{5BB06F0D-E25E-4D57-92ED-1C0661692BD0}" destId="{2B3E846C-3707-487E-9E24-151476F19B63}" srcOrd="1" destOrd="0" presId="urn:microsoft.com/office/officeart/2018/2/layout/IconCircleList"/>
    <dgm:cxn modelId="{ED522BB7-179E-4734-A3FC-BDCDAADAEF32}" type="presParOf" srcId="{5BB06F0D-E25E-4D57-92ED-1C0661692BD0}" destId="{DE673971-0C2A-45F0-BBB0-1C8955C78A3A}" srcOrd="2" destOrd="0" presId="urn:microsoft.com/office/officeart/2018/2/layout/IconCircleList"/>
    <dgm:cxn modelId="{D0E5B692-F6CD-4E93-9E4F-D69F4A17D670}" type="presParOf" srcId="{5BB06F0D-E25E-4D57-92ED-1C0661692BD0}" destId="{23356506-5937-4B39-A1D6-A7A441775AA8}" srcOrd="3" destOrd="0" presId="urn:microsoft.com/office/officeart/2018/2/layout/IconCircleList"/>
    <dgm:cxn modelId="{41832360-119F-420F-97F1-C68A9D59FF9E}" type="presParOf" srcId="{61BC4D05-C021-453C-898D-A1A4CC9E4139}" destId="{D79E9AE2-A142-4098-B1AA-58BF9B6E1FC9}" srcOrd="3" destOrd="0" presId="urn:microsoft.com/office/officeart/2018/2/layout/IconCircleList"/>
    <dgm:cxn modelId="{8C33FB3D-117F-4BA0-AB52-2E651B531D57}" type="presParOf" srcId="{61BC4D05-C021-453C-898D-A1A4CC9E4139}" destId="{248D6533-0063-4A70-AA48-4E9C9E6C761C}" srcOrd="4" destOrd="0" presId="urn:microsoft.com/office/officeart/2018/2/layout/IconCircleList"/>
    <dgm:cxn modelId="{E02D0778-D03C-464C-9294-AFB75021C5FC}" type="presParOf" srcId="{248D6533-0063-4A70-AA48-4E9C9E6C761C}" destId="{DE7FEB8A-182E-4043-859A-14A5C810AA15}" srcOrd="0" destOrd="0" presId="urn:microsoft.com/office/officeart/2018/2/layout/IconCircleList"/>
    <dgm:cxn modelId="{23D0938C-9BBF-4FD8-911B-58E0F7904B0E}" type="presParOf" srcId="{248D6533-0063-4A70-AA48-4E9C9E6C761C}" destId="{DC6CB541-5E48-4634-A47F-E87AD3C72EDE}" srcOrd="1" destOrd="0" presId="urn:microsoft.com/office/officeart/2018/2/layout/IconCircleList"/>
    <dgm:cxn modelId="{32BAA0BA-6408-4462-ACF1-3593852B6492}" type="presParOf" srcId="{248D6533-0063-4A70-AA48-4E9C9E6C761C}" destId="{A821C801-6E23-488F-9D6D-17BE563FC8DC}" srcOrd="2" destOrd="0" presId="urn:microsoft.com/office/officeart/2018/2/layout/IconCircleList"/>
    <dgm:cxn modelId="{C65B17C9-B08A-4526-BC0F-93B3F29362BA}" type="presParOf" srcId="{248D6533-0063-4A70-AA48-4E9C9E6C761C}" destId="{2295E99C-9163-4D7C-9F65-7796EA84BC30}" srcOrd="3" destOrd="0" presId="urn:microsoft.com/office/officeart/2018/2/layout/IconCircleList"/>
    <dgm:cxn modelId="{BA2B2926-0C1B-4554-AD24-0935D002C3B0}" type="presParOf" srcId="{61BC4D05-C021-453C-898D-A1A4CC9E4139}" destId="{D97754FE-B21D-4141-A00B-1A42A2075990}" srcOrd="5" destOrd="0" presId="urn:microsoft.com/office/officeart/2018/2/layout/IconCircleList"/>
    <dgm:cxn modelId="{A17B5859-B543-414F-A12F-F3F60F1849E6}" type="presParOf" srcId="{61BC4D05-C021-453C-898D-A1A4CC9E4139}" destId="{D1DBB1DA-F686-44AB-A66F-B0E801DA882C}" srcOrd="6" destOrd="0" presId="urn:microsoft.com/office/officeart/2018/2/layout/IconCircleList"/>
    <dgm:cxn modelId="{2907B209-1620-4D38-88F1-2228688077B9}" type="presParOf" srcId="{D1DBB1DA-F686-44AB-A66F-B0E801DA882C}" destId="{4636FF0B-787E-48E7-876F-3AA3CB7B9B06}" srcOrd="0" destOrd="0" presId="urn:microsoft.com/office/officeart/2018/2/layout/IconCircleList"/>
    <dgm:cxn modelId="{29100D1F-5F2B-44AA-997B-926E86727F9F}" type="presParOf" srcId="{D1DBB1DA-F686-44AB-A66F-B0E801DA882C}" destId="{37E7CA63-E214-4C1E-8E08-968F06C7FCF8}" srcOrd="1" destOrd="0" presId="urn:microsoft.com/office/officeart/2018/2/layout/IconCircleList"/>
    <dgm:cxn modelId="{CCFD685B-5EAC-4CA6-A607-6925AF0C601C}" type="presParOf" srcId="{D1DBB1DA-F686-44AB-A66F-B0E801DA882C}" destId="{F755A4EF-2605-48C5-9EB3-C53CD8F5C7F1}" srcOrd="2" destOrd="0" presId="urn:microsoft.com/office/officeart/2018/2/layout/IconCircleList"/>
    <dgm:cxn modelId="{CD876BCD-D885-4B95-B880-F92075B63034}" type="presParOf" srcId="{D1DBB1DA-F686-44AB-A66F-B0E801DA882C}" destId="{392D4E59-CFC5-47A1-A8AA-7D79E4D8B8E9}" srcOrd="3" destOrd="0" presId="urn:microsoft.com/office/officeart/2018/2/layout/IconCircleList"/>
    <dgm:cxn modelId="{379A35CC-4883-4C60-8121-CB665E7F91A8}" type="presParOf" srcId="{61BC4D05-C021-453C-898D-A1A4CC9E4139}" destId="{B10F2AA8-2F5F-48D5-8659-7FCFB5536D60}" srcOrd="7" destOrd="0" presId="urn:microsoft.com/office/officeart/2018/2/layout/IconCircleList"/>
    <dgm:cxn modelId="{F261D6C0-30FB-4E11-806D-049236CFAE3B}" type="presParOf" srcId="{61BC4D05-C021-453C-898D-A1A4CC9E4139}" destId="{F506A550-F3B1-4C73-A1BB-941065EED56C}" srcOrd="8" destOrd="0" presId="urn:microsoft.com/office/officeart/2018/2/layout/IconCircleList"/>
    <dgm:cxn modelId="{61186C03-5D99-4B6E-9D05-0B7E34F049A1}" type="presParOf" srcId="{F506A550-F3B1-4C73-A1BB-941065EED56C}" destId="{666960CD-8864-4679-9380-21B658F2A3DF}" srcOrd="0" destOrd="0" presId="urn:microsoft.com/office/officeart/2018/2/layout/IconCircleList"/>
    <dgm:cxn modelId="{B5C3EDFA-520F-4108-980C-28EBE7B30FBF}" type="presParOf" srcId="{F506A550-F3B1-4C73-A1BB-941065EED56C}" destId="{8C079AF3-5760-4517-8BDC-D3B4975165A5}" srcOrd="1" destOrd="0" presId="urn:microsoft.com/office/officeart/2018/2/layout/IconCircleList"/>
    <dgm:cxn modelId="{A377D708-7E1A-4AEC-BA9A-B41634D7F0A0}" type="presParOf" srcId="{F506A550-F3B1-4C73-A1BB-941065EED56C}" destId="{10091000-33EB-444D-B9EC-749C32AF8B76}" srcOrd="2" destOrd="0" presId="urn:microsoft.com/office/officeart/2018/2/layout/IconCircleList"/>
    <dgm:cxn modelId="{9F213508-62D9-410E-8F2E-C61C9A9FDD03}" type="presParOf" srcId="{F506A550-F3B1-4C73-A1BB-941065EED56C}" destId="{CC6F1B73-46AF-475D-90CB-389956427F3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E4681-B487-4F89-BFE6-AECC1920442F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40879-FF87-4736-86C3-7E8CBAFF00E1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E49F7-F5FA-423A-924E-C4DC4ECDA867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ADICIONAL EMPRESAS ALIMENTICIAS/ BEBIDAS</a:t>
          </a:r>
          <a:endParaRPr lang="en-US" sz="1100" kern="1200"/>
        </a:p>
      </dsp:txBody>
      <dsp:txXfrm>
        <a:off x="1172126" y="908559"/>
        <a:ext cx="2114937" cy="897246"/>
      </dsp:txXfrm>
    </dsp:sp>
    <dsp:sp modelId="{C8D2C1FB-851B-415B-9EC4-8EA8C44DF6C1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E846C-3707-487E-9E24-151476F19B63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56506-5937-4B39-A1D6-A7A441775AA8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ADICIONAL PLANTAS GENERADORAS DE ENERGIA ELECTRICA</a:t>
          </a:r>
          <a:endParaRPr lang="en-US" sz="1100" kern="1200"/>
        </a:p>
      </dsp:txBody>
      <dsp:txXfrm>
        <a:off x="4745088" y="908559"/>
        <a:ext cx="2114937" cy="897246"/>
      </dsp:txXfrm>
    </dsp:sp>
    <dsp:sp modelId="{DE7FEB8A-182E-4043-859A-14A5C810AA15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CB541-5E48-4634-A47F-E87AD3C72EDE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5E99C-9163-4D7C-9F65-7796EA84BC30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ASIGNACION POR TAREAS EN AMBITOS ESPECIFICOS ( ámbitos aeroportuarios).</a:t>
          </a:r>
          <a:endParaRPr lang="en-US" sz="1100" kern="1200"/>
        </a:p>
      </dsp:txBody>
      <dsp:txXfrm>
        <a:off x="8318049" y="908559"/>
        <a:ext cx="2114937" cy="897246"/>
      </dsp:txXfrm>
    </dsp:sp>
    <dsp:sp modelId="{4636FF0B-787E-48E7-876F-3AA3CB7B9B06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7CA63-E214-4C1E-8E08-968F06C7FCF8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D4E59-CFC5-47A1-A8AA-7D79E4D8B8E9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ADICIONAL POR LIMPIEZA EN CENTRALES NUCLEARES (modificación del actual). </a:t>
          </a:r>
          <a:endParaRPr lang="en-US" sz="1100" kern="1200"/>
        </a:p>
      </dsp:txBody>
      <dsp:txXfrm>
        <a:off x="1172126" y="2545532"/>
        <a:ext cx="2114937" cy="897246"/>
      </dsp:txXfrm>
    </dsp:sp>
    <dsp:sp modelId="{666960CD-8864-4679-9380-21B658F2A3DF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79AF3-5760-4517-8BDC-D3B4975165A5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F1B73-46AF-475D-90CB-389956427F38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ADICIONAL AMBITO PLANTAS INDUSTRIALES AUTOMOCTRICES Y ADICIONAL ESPECIAL PPOR PRODUCCION EN PLANTA AUTOMOTRIZ ( ampliación del presente adicional. </a:t>
          </a:r>
          <a:endParaRPr lang="en-US" sz="1100" kern="1200"/>
        </a:p>
      </dsp:txBody>
      <dsp:txXfrm>
        <a:off x="4745088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06D65-512E-412B-823E-0FC50097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AB9386-D4AB-4BD2-BDA9-75F4D1842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05AAF2-2FD4-481F-A823-23AF3CB5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1C1704-A8E7-4138-862C-6C3ADF09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1361A2-1C81-4FC3-8C24-C49363A2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850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8EB29-3251-4E1B-96A2-B4DC7FFF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178A14-0244-4B48-B257-9F748B240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3E91CF-79FE-4B01-AFEA-420CDB17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5F36F9-523D-43C6-951D-F6E25AD4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5461B-C836-465D-9BEC-187FBF1F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5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A6CBE-858A-455D-9C15-72E319BCD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29A755-56F4-4857-B915-E8B39E48C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39442-DA6B-42D0-8CCD-071E831A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A94393-17DF-4F01-9763-9D52FCF5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B08FD0-DC52-4697-9529-C50606AA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096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41E2C-6C1A-43D9-83E1-04B37D7C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436929-5A04-4B18-BD1B-37EC7BE84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584121-78A0-451E-A861-9157BF3A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888B3-125D-49E2-9772-B507E6B3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721CD4-385A-4717-A05E-B1CC6BE8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64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CBC31-6177-4E97-B667-5360C2E0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8AD127-132C-4B58-BAEC-B1319EBC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5CDCD8-5263-4AFE-AED1-0AA886DA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68198-0FB5-40CB-AEC5-20EECFD1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1D4F21-7960-48F9-9F38-DB50A7E2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620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C436B-8931-48F0-91A5-717C5864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89ED0C-8342-426C-8B43-0F4B94DB2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9153FF-5379-4C2E-8218-8DBF13D0C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2696C7-7727-4F43-8EFE-DD40F38E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EB60B1-79BA-431D-8066-B7A03105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DEDD16-2C4F-4039-ADDD-CBFBA144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231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C0C86-8002-4584-A450-6613ADDB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EDFBA0-E6EB-4D86-A80D-A0BDBB2F6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78870D-422F-4A9C-A5C8-046810EE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F3D758-5DB6-4D51-A512-348B42C44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428EF7-A584-4F4E-B85E-4CD15A405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8B8538-91DF-462D-86C6-EF80F6F1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92184F-BB65-43B6-BD62-97B541A5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F9AFF8-C6CC-4899-8DDC-FC037D0C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823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A832B-4259-466B-82AE-448311CD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532D8A-47DD-485A-A336-C0FEC669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8F344C-9D77-4A23-81DD-338F7041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D0FF4A-269A-4154-8AEB-97D530D0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359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ECF5E3-D20A-4809-AB87-78E6C610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4BEDBF-6B30-4906-A160-65E422C2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0D46BC-97C5-455B-9528-0EC042EB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89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66E60-917F-4625-8C9A-9C6FEFC9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29AB36-D931-4BE0-AB7E-15DA70D88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BE26AC-D37B-4C4E-92EB-2A14CB5F8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78DB7F-F844-40FA-A86D-4348C4DE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8B4B6-3431-41D6-9D06-D1AB8F6A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9777B3-3754-4633-9D1C-A7D44887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178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52BF4-4D5F-4139-94DC-E9993234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CBD8FCF-620F-477F-8308-D4536702D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022175-DAA9-496C-A5F3-9F32BF0BE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B47BF7-848C-40A1-A870-38B28B31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70919F-1315-4BEF-9CA6-E52E9C6C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381DF8-1F39-4512-8E90-2A35E6C9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906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17723C-3C69-44D7-B4EC-5161AADC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F17BA1-500E-4527-99C5-F78C9ADC3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F1CAC-F1FF-43B3-A97E-9257555B4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83603-C575-4D89-92BE-D9C1C8FBD525}" type="datetimeFigureOut">
              <a:rPr lang="es-AR" smtClean="0"/>
              <a:t>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80740-290F-4972-ABC6-3C357CEBF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CCA99C-B54E-415F-B168-5781E30BE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B00D2-0512-4D2E-ADD2-D2B49635ED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05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31BB3D-E360-4B62-8212-4E0C1E5B6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3"/>
            <a:ext cx="9889797" cy="2874471"/>
          </a:xfrm>
        </p:spPr>
        <p:txBody>
          <a:bodyPr anchor="ctr">
            <a:normAutofit/>
          </a:bodyPr>
          <a:lstStyle/>
          <a:p>
            <a:pPr algn="l"/>
            <a:r>
              <a:rPr lang="es-ES" sz="8000">
                <a:solidFill>
                  <a:schemeClr val="bg1"/>
                </a:solidFill>
              </a:rPr>
              <a:t>PARITARIA SOM 2023</a:t>
            </a:r>
            <a:endParaRPr lang="es-AR" sz="80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180" y="41010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E8F156-2593-744F-4D4D-2E2A4C9F8E9C}"/>
              </a:ext>
            </a:extLst>
          </p:cNvPr>
          <p:cNvSpPr txBox="1"/>
          <p:nvPr/>
        </p:nvSpPr>
        <p:spPr>
          <a:xfrm>
            <a:off x="6373906" y="4397188"/>
            <a:ext cx="5204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/>
              <a:t>2° TRAMO</a:t>
            </a:r>
            <a:endParaRPr lang="es-AR" sz="6000" dirty="0"/>
          </a:p>
        </p:txBody>
      </p:sp>
    </p:spTree>
    <p:extLst>
      <p:ext uri="{BB962C8B-B14F-4D97-AF65-F5344CB8AC3E}">
        <p14:creationId xmlns:p14="http://schemas.microsoft.com/office/powerpoint/2010/main" val="102953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258C58-1BCE-9108-248D-0A1F372F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s-ES" b="1" u="sng"/>
              <a:t>ADICIONAL EMPRESAS ALIMENTICIAS / BEBIDAS</a:t>
            </a:r>
            <a:endParaRPr lang="es-AR"/>
          </a:p>
        </p:txBody>
      </p:sp>
      <p:pic>
        <p:nvPicPr>
          <p:cNvPr id="14" name="Picture 13" descr="Mano con lápiz sombreando círculos en una hoja">
            <a:extLst>
              <a:ext uri="{FF2B5EF4-FFF2-40B4-BE49-F238E27FC236}">
                <a16:creationId xmlns:a16="http://schemas.microsoft.com/office/drawing/2014/main" id="{2D79B656-1A36-AB89-63A0-40CDF690F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89" r="21818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571427-3BE6-1125-A5B7-2117FA33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s-ES" sz="1400"/>
              <a:t>Se incorpora al art 13 como inc P </a:t>
            </a:r>
          </a:p>
          <a:p>
            <a:r>
              <a:rPr lang="es-ES" sz="1400"/>
              <a:t>Corresponde el pago a: </a:t>
            </a:r>
            <a:r>
              <a:rPr lang="es-AR" sz="1400"/>
              <a:t>“El personal de cualquier categoría profesional, en tanto realicen sus tareas en ámbitos afectados a empresas alimenticias. </a:t>
            </a:r>
          </a:p>
          <a:p>
            <a:r>
              <a:rPr lang="es-AR" sz="1400"/>
              <a:t>Valor del adicional especial por asistencia perfecta: $ 10.000 , actualizándose en cada ronda salarial a partir del 08/2023. </a:t>
            </a:r>
          </a:p>
          <a:p>
            <a:r>
              <a:rPr lang="es-AR" sz="1400"/>
              <a:t>Respecto a su percepción: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AR" sz="1400"/>
              <a:t>40 % de descuento con una falta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AR" sz="1400"/>
              <a:t>60 % de descuento con dos faltas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AR" sz="1400"/>
              <a:t>100 % de descuento con tres faltas de cualquier índole. </a:t>
            </a:r>
          </a:p>
          <a:p>
            <a:r>
              <a:rPr lang="es-AR" sz="1400"/>
              <a:t>El mismo sustituirá cualquier otor adicional o complemento pactado en forma previa a la vigencia del presente sobre el mismo concepto o similar y absorberá el monto hasta su concurrencia. </a:t>
            </a:r>
          </a:p>
          <a:p>
            <a:r>
              <a:rPr lang="es-AR" sz="1400"/>
              <a:t>Si por cualquier circunstancia el trabajador dejara de prestar tareas en los establecimientos alcanzados por este adicional, ya sea de manera transitoria o permanente perderá el derecho a recibir el referido suplemento.”</a:t>
            </a:r>
          </a:p>
          <a:p>
            <a:endParaRPr lang="es-AR" sz="1400"/>
          </a:p>
        </p:txBody>
      </p:sp>
    </p:spTree>
    <p:extLst>
      <p:ext uri="{BB962C8B-B14F-4D97-AF65-F5344CB8AC3E}">
        <p14:creationId xmlns:p14="http://schemas.microsoft.com/office/powerpoint/2010/main" val="392222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9EDC1E-FC26-14ED-2FD8-AB385725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ES" sz="3800" b="1" u="sng"/>
              <a:t>ADICIONAL PLANTAS GENERADORAS DE ENERGIA ELECTRICA</a:t>
            </a:r>
            <a:endParaRPr lang="es-AR" sz="3800" b="1" u="sng"/>
          </a:p>
        </p:txBody>
      </p:sp>
      <p:pic>
        <p:nvPicPr>
          <p:cNvPr id="16" name="Picture 15" descr="Escritorio con estetoscopio y teclado de ordenador">
            <a:extLst>
              <a:ext uri="{FF2B5EF4-FFF2-40B4-BE49-F238E27FC236}">
                <a16:creationId xmlns:a16="http://schemas.microsoft.com/office/drawing/2014/main" id="{7CCCE810-554A-7C5E-F207-8FBB5D3B4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54" r="2802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C7DFE-0397-EA51-5CF0-0CD9CE734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s-ES" sz="1400"/>
              <a:t>Se incorpora al art 13 como inc Q</a:t>
            </a:r>
          </a:p>
          <a:p>
            <a:r>
              <a:rPr lang="es-ES" sz="1400"/>
              <a:t>Corresponde el pago a: El personal de cualquier categoría profesional que se desempeñe en plantas generadoras de energía eléctrica realizando sus tareas en ámbitos afectados a Centrales térmicas y termoeléctricas</a:t>
            </a:r>
          </a:p>
          <a:p>
            <a:r>
              <a:rPr lang="es-ES" sz="1400"/>
              <a:t>Valor del adicional: $ 10.000 para la jornada completa y $ 5000 para los trabajadores de jornada reducida, actualizándose en cada ronda salarial a partir del 01/08/2023.</a:t>
            </a:r>
          </a:p>
          <a:p>
            <a:r>
              <a:rPr lang="es-ES" sz="1400"/>
              <a:t>El mismo sustituirá cualquier otro adicional o complemento pactado en forma previa a la vigencia del presente sobre el mismo concepto o similar y absorberá el monto hasta su concurrencia. </a:t>
            </a:r>
          </a:p>
          <a:p>
            <a:r>
              <a:rPr lang="es-ES" sz="1400"/>
              <a:t>Si </a:t>
            </a:r>
            <a:r>
              <a:rPr lang="es-AR" sz="1400"/>
              <a:t>por cualquier circunstancia el trabajador dejara de prestar tareas en los establecimientos alcanzados por este adicional, ya sea de manera transitoria o permanente perderá su parte proporcional por cada día de ausencia registrada. </a:t>
            </a:r>
          </a:p>
          <a:p>
            <a:r>
              <a:rPr lang="es-AR" sz="1400"/>
              <a:t>El presente adicional no resulta aplicable a los trabajadores que desarrollen sus tareas en centrales nucleares ubicadas en el territorio de la República Argentina. </a:t>
            </a:r>
            <a:endParaRPr lang="es-ES" sz="1400"/>
          </a:p>
          <a:p>
            <a:endParaRPr lang="es-AR" sz="1400"/>
          </a:p>
        </p:txBody>
      </p:sp>
    </p:spTree>
    <p:extLst>
      <p:ext uri="{BB962C8B-B14F-4D97-AF65-F5344CB8AC3E}">
        <p14:creationId xmlns:p14="http://schemas.microsoft.com/office/powerpoint/2010/main" val="355406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4D4B05-9297-5E13-3347-B73BB331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ES" sz="3800" b="1" u="sng"/>
              <a:t>ASIGNACION POR TAREAS EN AMBITOS ESPECIFICOS ( ámbitos aeroportuarios).</a:t>
            </a:r>
            <a:endParaRPr lang="es-AR" sz="3800" b="1" u="sng"/>
          </a:p>
        </p:txBody>
      </p:sp>
      <p:pic>
        <p:nvPicPr>
          <p:cNvPr id="5" name="Picture 4" descr="Persona abriendo un portátil">
            <a:extLst>
              <a:ext uri="{FF2B5EF4-FFF2-40B4-BE49-F238E27FC236}">
                <a16:creationId xmlns:a16="http://schemas.microsoft.com/office/drawing/2014/main" id="{C6A5C697-7354-C445-D80C-6DC08B486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39" r="23716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31BA82-75FD-C1FC-6424-C3142AF9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s-ES" sz="1000"/>
              <a:t>Modificación Adicional Ámbito aeroportuario art 13 inc. B </a:t>
            </a:r>
          </a:p>
          <a:p>
            <a:r>
              <a:rPr lang="es-ES" sz="1000"/>
              <a:t>Se Agrega </a:t>
            </a:r>
            <a:r>
              <a:rPr lang="es-ES" sz="1000" b="1" i="1" u="sng"/>
              <a:t>“Operarios categoría III Hangares”: </a:t>
            </a:r>
            <a:r>
              <a:rPr lang="es-ES" sz="1000"/>
              <a:t>Estarán comprendidos todos los trabajadores que desarrollen tareas de limpieza especial de partes exteriores e interiores de aeronaves en el sector de hangares… </a:t>
            </a:r>
          </a:p>
          <a:p>
            <a:r>
              <a:rPr lang="es-ES" sz="1000"/>
              <a:t>El monto mensual del presente adicional será el equivalente al que percibe el Operario Categoria I, actualizándose el mismo en cada ronda salarial. </a:t>
            </a:r>
          </a:p>
          <a:p>
            <a:r>
              <a:rPr lang="es-ES" sz="1000"/>
              <a:t>En todos los casos el presente adicional será abonado en proporción a la jornada laboral y a los días efectivamente trabajados en cada categoría.</a:t>
            </a:r>
          </a:p>
          <a:p>
            <a:r>
              <a:rPr lang="es-ES" sz="1000"/>
              <a:t>Sustituirán cualquier otro adicional o complemento pactado en forma previa a la vigencia del presente (como, por ejemplo; Plus por trabajo nocturno o Adicional tareas nocturnas), siempre que los adicionales pactados previamente fueran de menor monto al aquí establecido. </a:t>
            </a:r>
          </a:p>
          <a:p>
            <a:r>
              <a:rPr lang="es-ES" sz="1000"/>
              <a:t>El trabajador que se ausentara ya sea en forma proporcional y/o injustificada percibirá este adicional en forma proporcional a los días efectivamente laborados. </a:t>
            </a:r>
          </a:p>
          <a:p>
            <a:r>
              <a:rPr lang="es-ES" sz="1000"/>
              <a:t>En caso de que en cualquier circunstancia estos trabajadores dejarán de prestar servicios en los lugares y/o sectores en cuestión, ya sea en forma transitoria o permanente ,dejaran de tener derecho a percibirlo. </a:t>
            </a:r>
          </a:p>
          <a:p>
            <a:pPr marL="0" indent="0">
              <a:buNone/>
            </a:pPr>
            <a:endParaRPr lang="es-ES" sz="1000"/>
          </a:p>
          <a:p>
            <a:pPr marL="0" indent="0">
              <a:buNone/>
            </a:pPr>
            <a:endParaRPr lang="es-ES" sz="1000"/>
          </a:p>
        </p:txBody>
      </p:sp>
    </p:spTree>
    <p:extLst>
      <p:ext uri="{BB962C8B-B14F-4D97-AF65-F5344CB8AC3E}">
        <p14:creationId xmlns:p14="http://schemas.microsoft.com/office/powerpoint/2010/main" val="187559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14EC6E-57AF-32DE-C49A-F6E60D9B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s-ES" sz="3700" b="1" u="sng"/>
              <a:t>ADICIONAL POR LIMPIEZA EN CENTRALES NUCLEARES (modificación del actual). </a:t>
            </a:r>
            <a:endParaRPr lang="es-AR" sz="3700" b="1" u="sng"/>
          </a:p>
        </p:txBody>
      </p:sp>
      <p:pic>
        <p:nvPicPr>
          <p:cNvPr id="5" name="Picture 4" descr="Almacenes exteriores">
            <a:extLst>
              <a:ext uri="{FF2B5EF4-FFF2-40B4-BE49-F238E27FC236}">
                <a16:creationId xmlns:a16="http://schemas.microsoft.com/office/drawing/2014/main" id="{B04B3DE4-22C0-554B-6841-719CD25FF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2" r="35226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9CBF6-AA29-5280-F0C3-5E2C59C3D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es-ES" sz="1100"/>
              <a:t>Modificación de ART 13 Inc. N  </a:t>
            </a:r>
          </a:p>
          <a:p>
            <a:pPr marL="0" indent="0">
              <a:buNone/>
            </a:pPr>
            <a:r>
              <a:rPr lang="es-ES" sz="1100"/>
              <a:t>Se agregan dos nuevas categorías: “</a:t>
            </a:r>
            <a:r>
              <a:rPr lang="es-ES" sz="1100" b="1" i="1" u="sng"/>
              <a:t>Limpieza Industrial</a:t>
            </a:r>
            <a:r>
              <a:rPr lang="es-ES" sz="1100"/>
              <a:t>” </a:t>
            </a:r>
            <a:r>
              <a:rPr lang="es-ES" sz="1100" b="1" i="1" u="sng"/>
              <a:t>“ Limpieza en áreas comunes de oficinas y Anexos</a:t>
            </a:r>
            <a:r>
              <a:rPr lang="es-ES" sz="1100"/>
              <a:t>” </a:t>
            </a:r>
          </a:p>
          <a:p>
            <a:pPr marL="0" indent="0">
              <a:buNone/>
            </a:pPr>
            <a:r>
              <a:rPr lang="es-ES" sz="1100"/>
              <a:t>Los trabajadores de cualquier categoría profesional en tanto realicen sus tareas en ámbitos afectados a centrales nucleares tendrán derecho a percibir un adicional … Atendiendo a la particularidad de los trabajos y los diferentes sectores donde se prestan tareas en las centrales nucleares el adicional a percibir se clasifica de la siguiente manera: </a:t>
            </a:r>
          </a:p>
          <a:p>
            <a:pPr marL="0" indent="0">
              <a:buNone/>
            </a:pPr>
            <a:r>
              <a:rPr lang="es-ES" sz="1100" b="1"/>
              <a:t>I: Limpieza de Áreas complejidad Alta</a:t>
            </a:r>
            <a:r>
              <a:rPr lang="es-ES" sz="1100"/>
              <a:t>. Ya definida</a:t>
            </a:r>
          </a:p>
          <a:p>
            <a:pPr marL="0" indent="0">
              <a:buNone/>
            </a:pPr>
            <a:r>
              <a:rPr lang="es-ES" sz="1100" b="1"/>
              <a:t>II: Limpieza de Áreas comunes</a:t>
            </a:r>
            <a:r>
              <a:rPr lang="es-ES" sz="1100"/>
              <a:t>: Los trabajadore que se desempeñen en áreas de oficinas tendrán derecho a la percepción de un adicional especial cuyo monto asciende a la suma de $ 8000, para jornada completa y de $ 4000 para jornada reducida. </a:t>
            </a:r>
          </a:p>
          <a:p>
            <a:pPr marL="0" indent="0">
              <a:buNone/>
            </a:pPr>
            <a:r>
              <a:rPr lang="es-ES" sz="1100" b="1"/>
              <a:t>III: Limpieza de Áreas complejidad Media:</a:t>
            </a:r>
            <a:r>
              <a:rPr lang="es-ES" sz="1100"/>
              <a:t> Los trabajadores que se desempeñen en esta categoría (principalmente jardinería y parquizado) tendrán derecho a un adicional especial cuyo miento asciende a la suma de $ 10000 apra jornada completa y $ 5000 apra jornada reducida, actualizándose en cada ronda salarial a partir del 01/08/2023</a:t>
            </a:r>
          </a:p>
          <a:p>
            <a:pPr marL="0" indent="0">
              <a:buNone/>
            </a:pPr>
            <a:r>
              <a:rPr lang="es-ES" sz="1100"/>
              <a:t>Si por cualquier circunstancia el trabajador dejara de prestar las tareas calificadas aquí detalladas en forma transitoria o permanente, perderá el derecho a percibir el referido suplemento , mientras no realice dichas tareas. </a:t>
            </a:r>
          </a:p>
          <a:p>
            <a:pPr marL="0" indent="0">
              <a:buNone/>
            </a:pPr>
            <a:endParaRPr lang="es-AR" sz="1100"/>
          </a:p>
        </p:txBody>
      </p:sp>
    </p:spTree>
    <p:extLst>
      <p:ext uri="{BB962C8B-B14F-4D97-AF65-F5344CB8AC3E}">
        <p14:creationId xmlns:p14="http://schemas.microsoft.com/office/powerpoint/2010/main" val="366909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780E2C-327E-23BD-7EAF-FC02AC3F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s-ES" sz="2600" b="1" u="sng"/>
              <a:t>ADICIONAL AMBITO PLANTAS INDUSTRIALES AUTOMOCTRICES Y ADICIONAL ESPECIAL POR PRODUCCION EN PLANTA AUTOMOTRIZ (ampliación del presente adicional).</a:t>
            </a:r>
            <a:endParaRPr lang="es-AR" sz="2600" b="1" u="sng"/>
          </a:p>
        </p:txBody>
      </p:sp>
      <p:pic>
        <p:nvPicPr>
          <p:cNvPr id="5" name="Picture 4" descr="Refinería petrolífera frente al cielo azul">
            <a:extLst>
              <a:ext uri="{FF2B5EF4-FFF2-40B4-BE49-F238E27FC236}">
                <a16:creationId xmlns:a16="http://schemas.microsoft.com/office/drawing/2014/main" id="{0A9B92B0-EB9C-784B-1D35-D07B957D0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r="2676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82C615-0823-BBA7-C34C-7C513C8A6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/>
              <a:t>Modificación de ART 13 Inc. D </a:t>
            </a:r>
          </a:p>
          <a:p>
            <a:pPr marL="0" indent="0">
              <a:buNone/>
            </a:pPr>
            <a:r>
              <a:rPr lang="es-ES" sz="2000"/>
              <a:t>Se amplía la aplicación del presente adicional a: </a:t>
            </a:r>
          </a:p>
          <a:p>
            <a:pPr marL="0" indent="0">
              <a:buNone/>
            </a:pPr>
            <a:r>
              <a:rPr lang="es-ES" sz="2000"/>
              <a:t>“ </a:t>
            </a:r>
            <a:r>
              <a:rPr lang="es-ES" sz="2000" b="1"/>
              <a:t>la producción de Moto vehículos”</a:t>
            </a:r>
            <a:r>
              <a:rPr lang="es-ES" sz="2000"/>
              <a:t> </a:t>
            </a:r>
          </a:p>
          <a:p>
            <a:pPr marL="0" indent="0">
              <a:buNone/>
            </a:pPr>
            <a:endParaRPr lang="es-ES" sz="2000"/>
          </a:p>
          <a:p>
            <a:pPr marL="0" indent="0">
              <a:buNone/>
            </a:pPr>
            <a:r>
              <a:rPr lang="es-ES" sz="2000"/>
              <a:t>La redacción del inciso queda actualizada de la siguiente manera: </a:t>
            </a:r>
          </a:p>
          <a:p>
            <a:pPr marL="0" indent="0">
              <a:buNone/>
            </a:pPr>
            <a:r>
              <a:rPr lang="es-ES" sz="2000"/>
              <a:t>“</a:t>
            </a:r>
            <a:r>
              <a:rPr lang="es-ES" sz="2000" b="1" dirty="0"/>
              <a:t>AMBITO PLANTAS INDUSTRIALES AUTOMOTRICES Y MOTOVEHICULOS Y ADICIONAL ESPECIAL POR PRODUCCION EN PLANTA AUTOMOTRIZ Y DE MOTOVEHICULOS. </a:t>
            </a:r>
            <a:endParaRPr lang="es-AR" sz="2000" b="1"/>
          </a:p>
        </p:txBody>
      </p:sp>
    </p:spTree>
    <p:extLst>
      <p:ext uri="{BB962C8B-B14F-4D97-AF65-F5344CB8AC3E}">
        <p14:creationId xmlns:p14="http://schemas.microsoft.com/office/powerpoint/2010/main" val="336297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65F561-722D-ED42-1852-4BEAED8F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VIGENCIA DEL ACUERDO 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6F273-080B-AB5F-F5BC-0C697031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6600" kern="1200" dirty="0">
                <a:latin typeface="+mn-lt"/>
                <a:ea typeface="+mn-ea"/>
                <a:cs typeface="+mn-cs"/>
              </a:rPr>
              <a:t>31/10/2023</a:t>
            </a:r>
          </a:p>
        </p:txBody>
      </p:sp>
    </p:spTree>
    <p:extLst>
      <p:ext uri="{BB962C8B-B14F-4D97-AF65-F5344CB8AC3E}">
        <p14:creationId xmlns:p14="http://schemas.microsoft.com/office/powerpoint/2010/main" val="1387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25FB82-E642-0F54-192D-9BC3DDD7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ES" sz="5400" b="1" u="sng"/>
              <a:t>Tareas de Operario Categoría III Hangares </a:t>
            </a:r>
            <a:endParaRPr lang="es-AR" sz="5400" b="1" u="sng"/>
          </a:p>
        </p:txBody>
      </p:sp>
      <p:pic>
        <p:nvPicPr>
          <p:cNvPr id="5" name="Picture 4" descr="Extintor de incendios y carrete de manguera en corredor de hotel">
            <a:extLst>
              <a:ext uri="{FF2B5EF4-FFF2-40B4-BE49-F238E27FC236}">
                <a16:creationId xmlns:a16="http://schemas.microsoft.com/office/drawing/2014/main" id="{71ACE173-BA38-1D6E-237E-E8C90CDF7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18" r="39838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DEFD9-671C-7B4B-0158-82CFC06A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s-ES" sz="1700" b="1" i="1" u="sng"/>
              <a:t>“Operarios categoría III Hangares”: </a:t>
            </a:r>
          </a:p>
          <a:p>
            <a:r>
              <a:rPr lang="es-ES" sz="1700"/>
              <a:t>Todos aquellos que realicen tareas de limpieza especial de partes exteriores e interiores de aeronaves en el sector de hangares como ser: </a:t>
            </a:r>
          </a:p>
          <a:p>
            <a:r>
              <a:rPr lang="es-ES" sz="1700"/>
              <a:t>limpieza de cojines, fase 1, galleys baños y encadenados, paneles , baños , vines , bodega electrónica, Ales , borde de ataque, PCU (Panel control Unit) , carenado , pulpo , asiento, alaves de motores, filtros , bomball, alfa 298, grillas y laterales , flaps elevadores, pedaleras, timón , lomo , hornos desmontables , cabina del piloto, aspirado de alfombras, vines y techos , zona de descanso , partes blancas , senderos , grillas , ventanillas , vestimenta completa de la aeronave , h2 , h3, h4, h5, lavado de fuselaje, lavado tren de aterrizaje, lavado pozo de tren de nariz , lavado de bind kill, lavado de motores , zócalos , rieles , pisos, bodega delantera y trasera, Tanques , zona húmeda, Spoiler, bajado de asientos , etc.</a:t>
            </a:r>
            <a:endParaRPr lang="es-AR" sz="1700"/>
          </a:p>
        </p:txBody>
      </p:sp>
    </p:spTree>
    <p:extLst>
      <p:ext uri="{BB962C8B-B14F-4D97-AF65-F5344CB8AC3E}">
        <p14:creationId xmlns:p14="http://schemas.microsoft.com/office/powerpoint/2010/main" val="420084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056632-396E-47D0-63AC-1F0E1646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s-ES" sz="3700" b="1" u="sng"/>
              <a:t>Tareas de ADICIONAL POR LIMPIEZA EN CENTRALES NUCLEARES </a:t>
            </a:r>
            <a:endParaRPr lang="es-AR" sz="3700" b="1" u="sng"/>
          </a:p>
        </p:txBody>
      </p:sp>
      <p:pic>
        <p:nvPicPr>
          <p:cNvPr id="5" name="Picture 4" descr="Pasillo de escuela con taquillas">
            <a:extLst>
              <a:ext uri="{FF2B5EF4-FFF2-40B4-BE49-F238E27FC236}">
                <a16:creationId xmlns:a16="http://schemas.microsoft.com/office/drawing/2014/main" id="{FCB1B814-03BA-5D3C-0CB5-F00166248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09" r="29164" b="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88679F-DEDC-F98E-9108-84466020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es-ES" sz="1400" b="1" i="1" u="sng"/>
              <a:t>Limpieza de áreas comunes</a:t>
            </a:r>
            <a:r>
              <a:rPr lang="es-ES" sz="1400"/>
              <a:t>: comprende a los trabajadores que presten servicios en áreas de oficinas, anexos , pasillos , toilettes, vestuarios , cocinas, pisos de cualquier material, lugares de expendio y/o consumos de alimentos , mesadas , mostradores y sillas , limpieza de paredes de cualquier material , porterías barracas , etc</a:t>
            </a:r>
          </a:p>
          <a:p>
            <a:r>
              <a:rPr lang="es-ES" sz="1400" b="1" i="1" u="sng"/>
              <a:t>Limpieza de Areas complejidad Media</a:t>
            </a:r>
            <a:r>
              <a:rPr lang="es-ES" sz="1400"/>
              <a:t>: comprende a los trabajadores que presten servicios de limpieza especializados en jardinería y parquizado  y qe desarrollen tareas de cuidado y mantenimiento de canteros / cazuelas florales, poda cortada de césped , control de plaga , riego etc. Y a los trabajadores abocados a la limpieza industrial de edificios e instalaciones definitivas y componentes como tarea permanente, quienes realizan la limpieza interna de edificios, recintos (incluyendo pasillos, escaleras , montacargas sanitarios, paredes , pisos , cielorrasos, techos y aberturas, limpieza externa de componentes, estructuras metálicas, tanques e intercambiadores, equipos mecánicos y grúas , cañerías ,ductos de ventilación y sus válvulas , bandejas porta cables , canalizaciones de cables y cables propiamente dichos, etc.</a:t>
            </a:r>
            <a:endParaRPr lang="es-AR" sz="1400"/>
          </a:p>
        </p:txBody>
      </p:sp>
    </p:spTree>
    <p:extLst>
      <p:ext uri="{BB962C8B-B14F-4D97-AF65-F5344CB8AC3E}">
        <p14:creationId xmlns:p14="http://schemas.microsoft.com/office/powerpoint/2010/main" val="327553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B83727-8F63-4A6F-830B-62EA28BD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673529" cy="56034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dirty="0"/>
              <a:t>INCREMENTO = 70% sobre ingresos conformados de abril 2023</a:t>
            </a:r>
          </a:p>
          <a:p>
            <a:pPr marL="0" indent="0">
              <a:buNone/>
            </a:pPr>
            <a:endParaRPr lang="es-ES" sz="2000" dirty="0"/>
          </a:p>
          <a:p>
            <a:pPr lvl="3"/>
            <a:r>
              <a:rPr lang="es-ES" sz="2000" dirty="0"/>
              <a:t>1° Tramo: Abril 2023 10%</a:t>
            </a:r>
          </a:p>
          <a:p>
            <a:pPr lvl="3"/>
            <a:r>
              <a:rPr lang="es-ES" sz="2000" dirty="0"/>
              <a:t>2° Tramo: Julio 2023 30 %</a:t>
            </a:r>
          </a:p>
          <a:p>
            <a:pPr lvl="3"/>
            <a:r>
              <a:rPr lang="es-ES" sz="2000" b="1" dirty="0"/>
              <a:t>3° Tramo: Agosto 2023 20 % </a:t>
            </a:r>
          </a:p>
          <a:p>
            <a:pPr lvl="3"/>
            <a:r>
              <a:rPr lang="es-ES" sz="2000" b="1" dirty="0"/>
              <a:t>4° Tramo: Septiembre 2023 20 %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1BC43-933A-50A9-987A-F59278CF5658}"/>
              </a:ext>
            </a:extLst>
          </p:cNvPr>
          <p:cNvSpPr txBox="1"/>
          <p:nvPr/>
        </p:nvSpPr>
        <p:spPr>
          <a:xfrm>
            <a:off x="589200" y="2617975"/>
            <a:ext cx="2859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>
                    <a:lumMod val="95000"/>
                  </a:schemeClr>
                </a:solidFill>
              </a:rPr>
              <a:t>2° TRAMO DE LA NEGOCIANCION PARITARIA </a:t>
            </a:r>
          </a:p>
          <a:p>
            <a:pPr algn="ctr"/>
            <a:r>
              <a:rPr lang="es-ES" sz="3200" dirty="0">
                <a:solidFill>
                  <a:schemeClr val="bg1">
                    <a:lumMod val="95000"/>
                  </a:schemeClr>
                </a:solidFill>
              </a:rPr>
              <a:t> 40 % </a:t>
            </a:r>
            <a:endParaRPr lang="es-A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990AC5-3672-40D8-9A70-E43E8CC7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Nuevos valores 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AB70D2B2-1019-6841-29C6-941885571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294071"/>
              </p:ext>
            </p:extLst>
          </p:nvPr>
        </p:nvGraphicFramePr>
        <p:xfrm>
          <a:off x="3714492" y="1723338"/>
          <a:ext cx="7715506" cy="3991662"/>
        </p:xfrm>
        <a:graphic>
          <a:graphicData uri="http://schemas.openxmlformats.org/drawingml/2006/table">
            <a:tbl>
              <a:tblPr/>
              <a:tblGrid>
                <a:gridCol w="1008298">
                  <a:extLst>
                    <a:ext uri="{9D8B030D-6E8A-4147-A177-3AD203B41FA5}">
                      <a16:colId xmlns:a16="http://schemas.microsoft.com/office/drawing/2014/main" val="712150972"/>
                    </a:ext>
                  </a:extLst>
                </a:gridCol>
                <a:gridCol w="653732">
                  <a:extLst>
                    <a:ext uri="{9D8B030D-6E8A-4147-A177-3AD203B41FA5}">
                      <a16:colId xmlns:a16="http://schemas.microsoft.com/office/drawing/2014/main" val="2184963267"/>
                    </a:ext>
                  </a:extLst>
                </a:gridCol>
                <a:gridCol w="731293">
                  <a:extLst>
                    <a:ext uri="{9D8B030D-6E8A-4147-A177-3AD203B41FA5}">
                      <a16:colId xmlns:a16="http://schemas.microsoft.com/office/drawing/2014/main" val="1244987124"/>
                    </a:ext>
                  </a:extLst>
                </a:gridCol>
                <a:gridCol w="764533">
                  <a:extLst>
                    <a:ext uri="{9D8B030D-6E8A-4147-A177-3AD203B41FA5}">
                      <a16:colId xmlns:a16="http://schemas.microsoft.com/office/drawing/2014/main" val="802293016"/>
                    </a:ext>
                  </a:extLst>
                </a:gridCol>
                <a:gridCol w="118188">
                  <a:extLst>
                    <a:ext uri="{9D8B030D-6E8A-4147-A177-3AD203B41FA5}">
                      <a16:colId xmlns:a16="http://schemas.microsoft.com/office/drawing/2014/main" val="533336038"/>
                    </a:ext>
                  </a:extLst>
                </a:gridCol>
                <a:gridCol w="653732">
                  <a:extLst>
                    <a:ext uri="{9D8B030D-6E8A-4147-A177-3AD203B41FA5}">
                      <a16:colId xmlns:a16="http://schemas.microsoft.com/office/drawing/2014/main" val="347748765"/>
                    </a:ext>
                  </a:extLst>
                </a:gridCol>
                <a:gridCol w="642651">
                  <a:extLst>
                    <a:ext uri="{9D8B030D-6E8A-4147-A177-3AD203B41FA5}">
                      <a16:colId xmlns:a16="http://schemas.microsoft.com/office/drawing/2014/main" val="990443553"/>
                    </a:ext>
                  </a:extLst>
                </a:gridCol>
                <a:gridCol w="177284">
                  <a:extLst>
                    <a:ext uri="{9D8B030D-6E8A-4147-A177-3AD203B41FA5}">
                      <a16:colId xmlns:a16="http://schemas.microsoft.com/office/drawing/2014/main" val="1351603006"/>
                    </a:ext>
                  </a:extLst>
                </a:gridCol>
                <a:gridCol w="764533">
                  <a:extLst>
                    <a:ext uri="{9D8B030D-6E8A-4147-A177-3AD203B41FA5}">
                      <a16:colId xmlns:a16="http://schemas.microsoft.com/office/drawing/2014/main" val="1817010300"/>
                    </a:ext>
                  </a:extLst>
                </a:gridCol>
                <a:gridCol w="709131">
                  <a:extLst>
                    <a:ext uri="{9D8B030D-6E8A-4147-A177-3AD203B41FA5}">
                      <a16:colId xmlns:a16="http://schemas.microsoft.com/office/drawing/2014/main" val="4271790748"/>
                    </a:ext>
                  </a:extLst>
                </a:gridCol>
                <a:gridCol w="118188">
                  <a:extLst>
                    <a:ext uri="{9D8B030D-6E8A-4147-A177-3AD203B41FA5}">
                      <a16:colId xmlns:a16="http://schemas.microsoft.com/office/drawing/2014/main" val="3659382819"/>
                    </a:ext>
                  </a:extLst>
                </a:gridCol>
                <a:gridCol w="675891">
                  <a:extLst>
                    <a:ext uri="{9D8B030D-6E8A-4147-A177-3AD203B41FA5}">
                      <a16:colId xmlns:a16="http://schemas.microsoft.com/office/drawing/2014/main" val="1568025229"/>
                    </a:ext>
                  </a:extLst>
                </a:gridCol>
                <a:gridCol w="698052">
                  <a:extLst>
                    <a:ext uri="{9D8B030D-6E8A-4147-A177-3AD203B41FA5}">
                      <a16:colId xmlns:a16="http://schemas.microsoft.com/office/drawing/2014/main" val="3755971065"/>
                    </a:ext>
                  </a:extLst>
                </a:gridCol>
              </a:tblGrid>
              <a:tr h="470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Fechas de incremento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incremento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Fechas incrementos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incremento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40916"/>
                  </a:ext>
                </a:extLst>
              </a:tr>
              <a:tr h="470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23791"/>
                  </a:ext>
                </a:extLst>
              </a:tr>
              <a:tr h="417716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99712"/>
                  </a:ext>
                </a:extLst>
              </a:tr>
              <a:tr h="417716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Sueldo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291030"/>
                  </a:ext>
                </a:extLst>
              </a:tr>
              <a:tr h="470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Presentismo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38476"/>
                  </a:ext>
                </a:extLst>
              </a:tr>
              <a:tr h="417716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Viaticos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27913"/>
                  </a:ext>
                </a:extLst>
              </a:tr>
              <a:tr h="470549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 no rem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22022"/>
                  </a:ext>
                </a:extLst>
              </a:tr>
              <a:tr h="417716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44457"/>
                  </a:ext>
                </a:extLst>
              </a:tr>
              <a:tr h="438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Bruto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193813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219654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83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90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91417D-DF6D-8E0F-E085-F76435A6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649675"/>
            <a:ext cx="4284420" cy="777148"/>
          </a:xfrm>
        </p:spPr>
        <p:txBody>
          <a:bodyPr anchor="t">
            <a:normAutofit/>
          </a:bodyPr>
          <a:lstStyle/>
          <a:p>
            <a:r>
              <a:rPr lang="es-ES" sz="2700" dirty="0">
                <a:solidFill>
                  <a:schemeClr val="bg1"/>
                </a:solidFill>
              </a:rPr>
              <a:t>Asignación no remunerativa</a:t>
            </a:r>
            <a:endParaRPr lang="es-AR" sz="27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124481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rror">
            <a:extLst>
              <a:ext uri="{FF2B5EF4-FFF2-40B4-BE49-F238E27FC236}">
                <a16:creationId xmlns:a16="http://schemas.microsoft.com/office/drawing/2014/main" id="{A19038C4-7771-E728-DCA3-76BD4F3D6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57" y="1687225"/>
            <a:ext cx="4284420" cy="428442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DF7AAF-5E41-E6BE-CACA-FA635C88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50" y="1541918"/>
            <a:ext cx="4293333" cy="4763295"/>
          </a:xfrm>
        </p:spPr>
        <p:txBody>
          <a:bodyPr>
            <a:normAutofit fontScale="92500" lnSpcReduction="10000"/>
          </a:bodyPr>
          <a:lstStyle/>
          <a:p>
            <a:endParaRPr lang="es-AR" sz="1900" kern="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1900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Carácter excepcional y no habitual de la asignación no remunerativa</a:t>
            </a:r>
          </a:p>
          <a:p>
            <a:r>
              <a:rPr lang="es-AR" sz="1900" kern="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AR" sz="1900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importes serán liquidados bajo el concepto Asignación no remunerativa.</a:t>
            </a:r>
          </a:p>
          <a:p>
            <a:r>
              <a:rPr lang="es-AR" sz="1900" kern="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AR" sz="1900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serán contributivos a ningún efecto ni generarán aportes y contribuciones a los subsistemas de la seguridad social</a:t>
            </a:r>
          </a:p>
          <a:p>
            <a:r>
              <a:rPr lang="es-AR" sz="1900" kern="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generan aportes y contribuciones </a:t>
            </a:r>
            <a:r>
              <a:rPr lang="es-AR" sz="1900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 Obra Social de Trabajadores de Maestranza – OSPM sobre el monto nominal que se pague</a:t>
            </a:r>
          </a:p>
          <a:p>
            <a:r>
              <a:rPr lang="es-AR" sz="1900" kern="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generan</a:t>
            </a:r>
            <a:r>
              <a:rPr lang="es-AR" sz="1900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aportes y contribuciones al Sindicato de Obreros de Maestranza – S.O.M., sobre el monto nominal qu</a:t>
            </a:r>
            <a:r>
              <a:rPr lang="es-AR" sz="1900" kern="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se pague</a:t>
            </a:r>
            <a:endParaRPr lang="es-AR" sz="19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52DFDA-9276-0994-966C-19428FA1191E}"/>
              </a:ext>
            </a:extLst>
          </p:cNvPr>
          <p:cNvSpPr txBox="1"/>
          <p:nvPr/>
        </p:nvSpPr>
        <p:spPr>
          <a:xfrm>
            <a:off x="117662" y="5603207"/>
            <a:ext cx="609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Asignación no remunerativa que se abonaba hasta el mes de julio se incorpora al sueldo básico , al presentismo y al viatico en el mes de Agosto.</a:t>
            </a:r>
          </a:p>
        </p:txBody>
      </p:sp>
    </p:spTree>
    <p:extLst>
      <p:ext uri="{BB962C8B-B14F-4D97-AF65-F5344CB8AC3E}">
        <p14:creationId xmlns:p14="http://schemas.microsoft.com/office/powerpoint/2010/main" val="376380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76A3A31F-DD63-47BA-9C5C-8236020B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ES" sz="4000" dirty="0">
                <a:solidFill>
                  <a:srgbClr val="FFFFFF"/>
                </a:solidFill>
              </a:rPr>
              <a:t>SALARIOS BRUTOS Y NETOS </a:t>
            </a:r>
            <a:endParaRPr lang="es-AR" sz="4000" dirty="0">
              <a:solidFill>
                <a:srgbClr val="FFFFFF"/>
              </a:solidFill>
            </a:endParaRP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A355C157-01DE-BA17-7627-3A3B4EFC7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276266"/>
              </p:ext>
            </p:extLst>
          </p:nvPr>
        </p:nvGraphicFramePr>
        <p:xfrm>
          <a:off x="644056" y="2252033"/>
          <a:ext cx="10927835" cy="3913901"/>
        </p:xfrm>
        <a:graphic>
          <a:graphicData uri="http://schemas.openxmlformats.org/drawingml/2006/table">
            <a:tbl>
              <a:tblPr firstRow="1" bandRow="1"/>
              <a:tblGrid>
                <a:gridCol w="1000270">
                  <a:extLst>
                    <a:ext uri="{9D8B030D-6E8A-4147-A177-3AD203B41FA5}">
                      <a16:colId xmlns:a16="http://schemas.microsoft.com/office/drawing/2014/main" val="3394593678"/>
                    </a:ext>
                  </a:extLst>
                </a:gridCol>
                <a:gridCol w="1110707">
                  <a:extLst>
                    <a:ext uri="{9D8B030D-6E8A-4147-A177-3AD203B41FA5}">
                      <a16:colId xmlns:a16="http://schemas.microsoft.com/office/drawing/2014/main" val="1990683296"/>
                    </a:ext>
                  </a:extLst>
                </a:gridCol>
                <a:gridCol w="472922">
                  <a:extLst>
                    <a:ext uri="{9D8B030D-6E8A-4147-A177-3AD203B41FA5}">
                      <a16:colId xmlns:a16="http://schemas.microsoft.com/office/drawing/2014/main" val="3263946684"/>
                    </a:ext>
                  </a:extLst>
                </a:gridCol>
                <a:gridCol w="933303">
                  <a:extLst>
                    <a:ext uri="{9D8B030D-6E8A-4147-A177-3AD203B41FA5}">
                      <a16:colId xmlns:a16="http://schemas.microsoft.com/office/drawing/2014/main" val="1620256103"/>
                    </a:ext>
                  </a:extLst>
                </a:gridCol>
                <a:gridCol w="257127">
                  <a:extLst>
                    <a:ext uri="{9D8B030D-6E8A-4147-A177-3AD203B41FA5}">
                      <a16:colId xmlns:a16="http://schemas.microsoft.com/office/drawing/2014/main" val="2088640931"/>
                    </a:ext>
                  </a:extLst>
                </a:gridCol>
                <a:gridCol w="933303">
                  <a:extLst>
                    <a:ext uri="{9D8B030D-6E8A-4147-A177-3AD203B41FA5}">
                      <a16:colId xmlns:a16="http://schemas.microsoft.com/office/drawing/2014/main" val="3514310831"/>
                    </a:ext>
                  </a:extLst>
                </a:gridCol>
                <a:gridCol w="188560">
                  <a:extLst>
                    <a:ext uri="{9D8B030D-6E8A-4147-A177-3AD203B41FA5}">
                      <a16:colId xmlns:a16="http://schemas.microsoft.com/office/drawing/2014/main" val="3782688528"/>
                    </a:ext>
                  </a:extLst>
                </a:gridCol>
                <a:gridCol w="758522">
                  <a:extLst>
                    <a:ext uri="{9D8B030D-6E8A-4147-A177-3AD203B41FA5}">
                      <a16:colId xmlns:a16="http://schemas.microsoft.com/office/drawing/2014/main" val="4292139847"/>
                    </a:ext>
                  </a:extLst>
                </a:gridCol>
                <a:gridCol w="165804">
                  <a:extLst>
                    <a:ext uri="{9D8B030D-6E8A-4147-A177-3AD203B41FA5}">
                      <a16:colId xmlns:a16="http://schemas.microsoft.com/office/drawing/2014/main" val="2021649684"/>
                    </a:ext>
                  </a:extLst>
                </a:gridCol>
                <a:gridCol w="933303">
                  <a:extLst>
                    <a:ext uri="{9D8B030D-6E8A-4147-A177-3AD203B41FA5}">
                      <a16:colId xmlns:a16="http://schemas.microsoft.com/office/drawing/2014/main" val="699649048"/>
                    </a:ext>
                  </a:extLst>
                </a:gridCol>
                <a:gridCol w="222843">
                  <a:extLst>
                    <a:ext uri="{9D8B030D-6E8A-4147-A177-3AD203B41FA5}">
                      <a16:colId xmlns:a16="http://schemas.microsoft.com/office/drawing/2014/main" val="385505327"/>
                    </a:ext>
                  </a:extLst>
                </a:gridCol>
                <a:gridCol w="758522">
                  <a:extLst>
                    <a:ext uri="{9D8B030D-6E8A-4147-A177-3AD203B41FA5}">
                      <a16:colId xmlns:a16="http://schemas.microsoft.com/office/drawing/2014/main" val="2276059072"/>
                    </a:ext>
                  </a:extLst>
                </a:gridCol>
                <a:gridCol w="205700">
                  <a:extLst>
                    <a:ext uri="{9D8B030D-6E8A-4147-A177-3AD203B41FA5}">
                      <a16:colId xmlns:a16="http://schemas.microsoft.com/office/drawing/2014/main" val="2297674801"/>
                    </a:ext>
                  </a:extLst>
                </a:gridCol>
                <a:gridCol w="1028504">
                  <a:extLst>
                    <a:ext uri="{9D8B030D-6E8A-4147-A177-3AD203B41FA5}">
                      <a16:colId xmlns:a16="http://schemas.microsoft.com/office/drawing/2014/main" val="974342204"/>
                    </a:ext>
                  </a:extLst>
                </a:gridCol>
                <a:gridCol w="1028504">
                  <a:extLst>
                    <a:ext uri="{9D8B030D-6E8A-4147-A177-3AD203B41FA5}">
                      <a16:colId xmlns:a16="http://schemas.microsoft.com/office/drawing/2014/main" val="3672248464"/>
                    </a:ext>
                  </a:extLst>
                </a:gridCol>
                <a:gridCol w="222843">
                  <a:extLst>
                    <a:ext uri="{9D8B030D-6E8A-4147-A177-3AD203B41FA5}">
                      <a16:colId xmlns:a16="http://schemas.microsoft.com/office/drawing/2014/main" val="3249014637"/>
                    </a:ext>
                  </a:extLst>
                </a:gridCol>
                <a:gridCol w="707098">
                  <a:extLst>
                    <a:ext uri="{9D8B030D-6E8A-4147-A177-3AD203B41FA5}">
                      <a16:colId xmlns:a16="http://schemas.microsoft.com/office/drawing/2014/main" val="638501827"/>
                    </a:ext>
                  </a:extLst>
                </a:gridCol>
              </a:tblGrid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abr-23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may-23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jul-23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ago-23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578189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Conformado 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51324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Sueldo 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84608,00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84608,00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88608,00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114680,00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114680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89143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Presentismo 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21350,00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21350,00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21350,00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30041,00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30041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57176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Viaticos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23250,00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23250,00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23250,00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28250,00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33250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14231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 no rem 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12921,00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34763,00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20842,00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41683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29801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Bruto 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129208,00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142129,00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167971,00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193813,00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219654,00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5443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Descuentos 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06865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Jubilacion 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-11655,38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-11655,38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-12095,38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-15919,31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-15919,31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21390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19032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-3178,74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-3178,74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-3298,74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-4341,63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-4341,63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40145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 Social 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-3178,74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-3566,37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-4341,63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-4966,89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-5592,12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46879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 sindical 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-3178,74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-3566,37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-4341,63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-4966,89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-5592,12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9570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descuentos 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-21191,60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-21966,86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-24077,38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-30194,72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-31445,18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13359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algn="l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Neto 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108016,40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120162,14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143893,62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33,21%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163618,28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188208,82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8788" marR="8788" marT="8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20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77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C75C3A-BA12-EDD7-B8C2-22A33E3C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5400"/>
              <a:t>Impacto  del salario Bruto y neto </a:t>
            </a:r>
            <a:endParaRPr lang="es-AR" sz="540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0B9F1-2DB5-5E82-6663-9F080B79E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Cuanto es el impacto real en relación a los salarios de julio 23, tanto para agosto como para septiembre, es decir en que % cada mes sube el salario neto.</a:t>
            </a:r>
          </a:p>
          <a:p>
            <a:pPr marL="0" indent="0">
              <a:buNone/>
            </a:pP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</a:rPr>
              <a:t>Impacto del salario 			neto: 		Bruto </a:t>
            </a:r>
          </a:p>
          <a:p>
            <a:pPr marL="0" indent="0">
              <a:buNone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</a:rPr>
              <a:t>Mayo respecto a Abril: 		11,25 % 		10,00 %</a:t>
            </a:r>
          </a:p>
          <a:p>
            <a:pPr marL="0" indent="0">
              <a:buNone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</a:rPr>
              <a:t>Julio respecto a Abril:  		33,21%		30,00 %</a:t>
            </a:r>
          </a:p>
          <a:p>
            <a:pPr marL="0" indent="0">
              <a:buNone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</a:rPr>
              <a:t>Agosto respecto a Abril: 		51,48%		50,00 %</a:t>
            </a:r>
          </a:p>
          <a:p>
            <a:pPr marL="0" indent="0">
              <a:buNone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</a:rPr>
              <a:t>Septiembre respecto a Abril :	 74,24%		70,00 % </a:t>
            </a:r>
          </a:p>
          <a:p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AR" sz="2000" dirty="0"/>
          </a:p>
        </p:txBody>
      </p:sp>
      <p:pic>
        <p:nvPicPr>
          <p:cNvPr id="5" name="Picture 4" descr="Gráfico en un documento con un bolígrafo">
            <a:extLst>
              <a:ext uri="{FF2B5EF4-FFF2-40B4-BE49-F238E27FC236}">
                <a16:creationId xmlns:a16="http://schemas.microsoft.com/office/drawing/2014/main" id="{99379194-146A-9798-B0DA-72AFDFEF7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8" r="1111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0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DE648-8313-C7DC-F58D-D885D13F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Sueldo SOM vs Salario Mínimo Vital y Móvil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83BA1B-7CB0-24B5-242C-F7CE777E0873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Se </a:t>
            </a:r>
            <a:r>
              <a:rPr lang="en-US" sz="2200" dirty="0" err="1">
                <a:solidFill>
                  <a:srgbClr val="FFFFFF"/>
                </a:solidFill>
              </a:rPr>
              <a:t>incrementan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el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salario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basico</a:t>
            </a:r>
            <a:r>
              <a:rPr lang="en-US" sz="2200" dirty="0">
                <a:solidFill>
                  <a:srgbClr val="FFFFFF"/>
                </a:solidFill>
              </a:rPr>
              <a:t> y </a:t>
            </a:r>
            <a:r>
              <a:rPr lang="en-US" sz="2200" dirty="0" err="1">
                <a:solidFill>
                  <a:srgbClr val="FFFFFF"/>
                </a:solidFill>
              </a:rPr>
              <a:t>el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presentismo</a:t>
            </a:r>
            <a:r>
              <a:rPr lang="en-US" sz="2200" dirty="0">
                <a:solidFill>
                  <a:srgbClr val="FFFFFF"/>
                </a:solidFill>
              </a:rPr>
              <a:t> sin </a:t>
            </a:r>
            <a:r>
              <a:rPr lang="en-US" sz="2200" dirty="0" err="1">
                <a:solidFill>
                  <a:srgbClr val="FFFFFF"/>
                </a:solidFill>
              </a:rPr>
              <a:t>el</a:t>
            </a:r>
            <a:r>
              <a:rPr lang="en-US" sz="2200" dirty="0">
                <a:solidFill>
                  <a:srgbClr val="FFFFFF"/>
                </a:solidFill>
              </a:rPr>
              <a:t> grossing up y se </a:t>
            </a:r>
            <a:r>
              <a:rPr lang="en-US" sz="2200" dirty="0" err="1">
                <a:solidFill>
                  <a:srgbClr val="FFFFFF"/>
                </a:solidFill>
              </a:rPr>
              <a:t>adiciona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una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nueva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Asignación</a:t>
            </a:r>
            <a:r>
              <a:rPr lang="en-US" sz="2200" dirty="0">
                <a:solidFill>
                  <a:srgbClr val="FFFFFF"/>
                </a:solidFill>
              </a:rPr>
              <a:t> no </a:t>
            </a:r>
            <a:r>
              <a:rPr lang="en-US" sz="2200" dirty="0" err="1">
                <a:solidFill>
                  <a:srgbClr val="FFFFFF"/>
                </a:solidFill>
              </a:rPr>
              <a:t>remunerativo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A7E9CC8F-003C-07B5-1C01-851300AC8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783129"/>
              </p:ext>
            </p:extLst>
          </p:nvPr>
        </p:nvGraphicFramePr>
        <p:xfrm>
          <a:off x="2371523" y="3012141"/>
          <a:ext cx="7391041" cy="3388659"/>
        </p:xfrm>
        <a:graphic>
          <a:graphicData uri="http://schemas.openxmlformats.org/drawingml/2006/table">
            <a:tbl>
              <a:tblPr/>
              <a:tblGrid>
                <a:gridCol w="1710559">
                  <a:extLst>
                    <a:ext uri="{9D8B030D-6E8A-4147-A177-3AD203B41FA5}">
                      <a16:colId xmlns:a16="http://schemas.microsoft.com/office/drawing/2014/main" val="2927741857"/>
                    </a:ext>
                  </a:extLst>
                </a:gridCol>
                <a:gridCol w="2629985">
                  <a:extLst>
                    <a:ext uri="{9D8B030D-6E8A-4147-A177-3AD203B41FA5}">
                      <a16:colId xmlns:a16="http://schemas.microsoft.com/office/drawing/2014/main" val="159008408"/>
                    </a:ext>
                  </a:extLst>
                </a:gridCol>
                <a:gridCol w="1026336">
                  <a:extLst>
                    <a:ext uri="{9D8B030D-6E8A-4147-A177-3AD203B41FA5}">
                      <a16:colId xmlns:a16="http://schemas.microsoft.com/office/drawing/2014/main" val="1253842851"/>
                    </a:ext>
                  </a:extLst>
                </a:gridCol>
                <a:gridCol w="2024161">
                  <a:extLst>
                    <a:ext uri="{9D8B030D-6E8A-4147-A177-3AD203B41FA5}">
                      <a16:colId xmlns:a16="http://schemas.microsoft.com/office/drawing/2014/main" val="1159767993"/>
                    </a:ext>
                  </a:extLst>
                </a:gridCol>
              </a:tblGrid>
              <a:tr h="480661"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Basico</a:t>
                      </a:r>
                      <a:r>
                        <a:rPr lang="es-A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SMVM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341101"/>
                  </a:ext>
                </a:extLst>
              </a:tr>
              <a:tr h="480661"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84608,00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80342,00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846637"/>
                  </a:ext>
                </a:extLst>
              </a:tr>
              <a:tr h="480661"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84608,00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84512,00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46269"/>
                  </a:ext>
                </a:extLst>
              </a:tr>
              <a:tr h="480661"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84608,00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87987,00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12544"/>
                  </a:ext>
                </a:extLst>
              </a:tr>
              <a:tr h="480661"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88608,00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318144"/>
                  </a:ext>
                </a:extLst>
              </a:tr>
              <a:tr h="480661"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549569"/>
                  </a:ext>
                </a:extLst>
              </a:tr>
              <a:tr h="504693"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393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80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47EC43-F483-B098-0E07-BF6FA113793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Adicionales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C60089-7361-A202-5330-399B96323CB4}"/>
              </a:ext>
            </a:extLst>
          </p:cNvPr>
          <p:cNvSpPr txBox="1"/>
          <p:nvPr/>
        </p:nvSpPr>
        <p:spPr>
          <a:xfrm>
            <a:off x="3814465" y="5560935"/>
            <a:ext cx="783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adicionales no incrementaron en los  mismos % que los sueldos conformados , mantienen su carácter remunerativo. </a:t>
            </a:r>
            <a:endParaRPr lang="es-AR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4EB723D-D045-93C6-0883-46ACAC133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29879"/>
              </p:ext>
            </p:extLst>
          </p:nvPr>
        </p:nvGraphicFramePr>
        <p:xfrm>
          <a:off x="3643652" y="1021850"/>
          <a:ext cx="8005182" cy="4074588"/>
        </p:xfrm>
        <a:graphic>
          <a:graphicData uri="http://schemas.openxmlformats.org/drawingml/2006/table">
            <a:tbl>
              <a:tblPr/>
              <a:tblGrid>
                <a:gridCol w="1873123">
                  <a:extLst>
                    <a:ext uri="{9D8B030D-6E8A-4147-A177-3AD203B41FA5}">
                      <a16:colId xmlns:a16="http://schemas.microsoft.com/office/drawing/2014/main" val="2643590834"/>
                    </a:ext>
                  </a:extLst>
                </a:gridCol>
                <a:gridCol w="645905">
                  <a:extLst>
                    <a:ext uri="{9D8B030D-6E8A-4147-A177-3AD203B41FA5}">
                      <a16:colId xmlns:a16="http://schemas.microsoft.com/office/drawing/2014/main" val="3515260084"/>
                    </a:ext>
                  </a:extLst>
                </a:gridCol>
                <a:gridCol w="193772">
                  <a:extLst>
                    <a:ext uri="{9D8B030D-6E8A-4147-A177-3AD203B41FA5}">
                      <a16:colId xmlns:a16="http://schemas.microsoft.com/office/drawing/2014/main" val="2852968042"/>
                    </a:ext>
                  </a:extLst>
                </a:gridCol>
                <a:gridCol w="641869">
                  <a:extLst>
                    <a:ext uri="{9D8B030D-6E8A-4147-A177-3AD203B41FA5}">
                      <a16:colId xmlns:a16="http://schemas.microsoft.com/office/drawing/2014/main" val="1452600858"/>
                    </a:ext>
                  </a:extLst>
                </a:gridCol>
                <a:gridCol w="726642">
                  <a:extLst>
                    <a:ext uri="{9D8B030D-6E8A-4147-A177-3AD203B41FA5}">
                      <a16:colId xmlns:a16="http://schemas.microsoft.com/office/drawing/2014/main" val="2335613828"/>
                    </a:ext>
                  </a:extLst>
                </a:gridCol>
                <a:gridCol w="726642">
                  <a:extLst>
                    <a:ext uri="{9D8B030D-6E8A-4147-A177-3AD203B41FA5}">
                      <a16:colId xmlns:a16="http://schemas.microsoft.com/office/drawing/2014/main" val="204965085"/>
                    </a:ext>
                  </a:extLst>
                </a:gridCol>
                <a:gridCol w="726642">
                  <a:extLst>
                    <a:ext uri="{9D8B030D-6E8A-4147-A177-3AD203B41FA5}">
                      <a16:colId xmlns:a16="http://schemas.microsoft.com/office/drawing/2014/main" val="1410575451"/>
                    </a:ext>
                  </a:extLst>
                </a:gridCol>
                <a:gridCol w="181661">
                  <a:extLst>
                    <a:ext uri="{9D8B030D-6E8A-4147-A177-3AD203B41FA5}">
                      <a16:colId xmlns:a16="http://schemas.microsoft.com/office/drawing/2014/main" val="4061169488"/>
                    </a:ext>
                  </a:extLst>
                </a:gridCol>
                <a:gridCol w="617646">
                  <a:extLst>
                    <a:ext uri="{9D8B030D-6E8A-4147-A177-3AD203B41FA5}">
                      <a16:colId xmlns:a16="http://schemas.microsoft.com/office/drawing/2014/main" val="4004953636"/>
                    </a:ext>
                  </a:extLst>
                </a:gridCol>
                <a:gridCol w="508650">
                  <a:extLst>
                    <a:ext uri="{9D8B030D-6E8A-4147-A177-3AD203B41FA5}">
                      <a16:colId xmlns:a16="http://schemas.microsoft.com/office/drawing/2014/main" val="565316340"/>
                    </a:ext>
                  </a:extLst>
                </a:gridCol>
                <a:gridCol w="581315">
                  <a:extLst>
                    <a:ext uri="{9D8B030D-6E8A-4147-A177-3AD203B41FA5}">
                      <a16:colId xmlns:a16="http://schemas.microsoft.com/office/drawing/2014/main" val="84480859"/>
                    </a:ext>
                  </a:extLst>
                </a:gridCol>
                <a:gridCol w="581315">
                  <a:extLst>
                    <a:ext uri="{9D8B030D-6E8A-4147-A177-3AD203B41FA5}">
                      <a16:colId xmlns:a16="http://schemas.microsoft.com/office/drawing/2014/main" val="1987294755"/>
                    </a:ext>
                  </a:extLst>
                </a:gridCol>
              </a:tblGrid>
              <a:tr h="3687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Fechas de incremento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incremento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405499"/>
                  </a:ext>
                </a:extLst>
              </a:tr>
              <a:tr h="3687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97343"/>
                  </a:ext>
                </a:extLst>
              </a:tr>
              <a:tr h="3687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 por equipo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8347,20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11130,00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404202"/>
                  </a:ext>
                </a:extLst>
              </a:tr>
              <a:tr h="3687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 trabajo por equipo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23685"/>
                  </a:ext>
                </a:extLst>
              </a:tr>
              <a:tr h="3687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788041"/>
                  </a:ext>
                </a:extLst>
              </a:tr>
              <a:tr h="3687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Adicional art 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7756,80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981212"/>
                  </a:ext>
                </a:extLst>
              </a:tr>
              <a:tr h="3687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 adicional art 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13687"/>
                  </a:ext>
                </a:extLst>
              </a:tr>
              <a:tr h="3687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04414"/>
                  </a:ext>
                </a:extLst>
              </a:tr>
              <a:tr h="3687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Coordinador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4050,20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4418,40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26124"/>
                  </a:ext>
                </a:extLst>
              </a:tr>
              <a:tr h="3687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Coordinador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7377,60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121713"/>
                  </a:ext>
                </a:extLst>
              </a:tr>
              <a:tr h="387178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Coordinador 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12065,00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13789,00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83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14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9D750E-C2F5-4E1D-8CA8-836804FC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s-ES" b="1">
                <a:solidFill>
                  <a:srgbClr val="FFFFFF"/>
                </a:solidFill>
              </a:rPr>
              <a:t>NUEVOS ADICIONALES </a:t>
            </a:r>
            <a:endParaRPr lang="es-AR" b="1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AD0C0EC-8583-DE56-DE50-E0C2B1A7A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79314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057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2227</Words>
  <Application>Microsoft Office PowerPoint</Application>
  <PresentationFormat>Panorámica</PresentationFormat>
  <Paragraphs>566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PARITARIA SOM 2023</vt:lpstr>
      <vt:lpstr>Presentación de PowerPoint</vt:lpstr>
      <vt:lpstr>Nuevos valores </vt:lpstr>
      <vt:lpstr>Asignación no remunerativa</vt:lpstr>
      <vt:lpstr>SALARIOS BRUTOS Y NETOS </vt:lpstr>
      <vt:lpstr>Impacto  del salario Bruto y neto </vt:lpstr>
      <vt:lpstr>Sueldo SOM vs Salario Mínimo Vital y Móvil</vt:lpstr>
      <vt:lpstr>Presentación de PowerPoint</vt:lpstr>
      <vt:lpstr>NUEVOS ADICIONALES </vt:lpstr>
      <vt:lpstr>ADICIONAL EMPRESAS ALIMENTICIAS / BEBIDAS</vt:lpstr>
      <vt:lpstr>ADICIONAL PLANTAS GENERADORAS DE ENERGIA ELECTRICA</vt:lpstr>
      <vt:lpstr>ASIGNACION POR TAREAS EN AMBITOS ESPECIFICOS ( ámbitos aeroportuarios).</vt:lpstr>
      <vt:lpstr>ADICIONAL POR LIMPIEZA EN CENTRALES NUCLEARES (modificación del actual). </vt:lpstr>
      <vt:lpstr>ADICIONAL AMBITO PLANTAS INDUSTRIALES AUTOMOCTRICES Y ADICIONAL ESPECIAL POR PRODUCCION EN PLANTA AUTOMOTRIZ (ampliación del presente adicional).</vt:lpstr>
      <vt:lpstr>VIGENCIA DEL ACUERDO </vt:lpstr>
      <vt:lpstr>Tareas de Operario Categoría III Hangares </vt:lpstr>
      <vt:lpstr>Tareas de ADICIONAL POR LIMPIEZA EN CENTRALES NUCLEARES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PARITARIA SOM 2021</dc:title>
  <dc:creator>Karina Carral</dc:creator>
  <cp:lastModifiedBy>Karina Carral</cp:lastModifiedBy>
  <cp:revision>62</cp:revision>
  <dcterms:created xsi:type="dcterms:W3CDTF">2021-05-17T13:30:18Z</dcterms:created>
  <dcterms:modified xsi:type="dcterms:W3CDTF">2023-08-02T16:49:39Z</dcterms:modified>
</cp:coreProperties>
</file>