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4" r:id="rId3"/>
    <p:sldId id="261" r:id="rId4"/>
    <p:sldId id="322" r:id="rId5"/>
    <p:sldId id="323" r:id="rId6"/>
    <p:sldId id="312" r:id="rId7"/>
    <p:sldId id="275" r:id="rId8"/>
    <p:sldId id="318" r:id="rId9"/>
    <p:sldId id="313" r:id="rId10"/>
    <p:sldId id="308" r:id="rId11"/>
    <p:sldId id="321" r:id="rId12"/>
    <p:sldId id="287" r:id="rId13"/>
    <p:sldId id="310" r:id="rId14"/>
    <p:sldId id="289" r:id="rId15"/>
    <p:sldId id="288" r:id="rId16"/>
    <p:sldId id="294" r:id="rId1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C06D65-512E-412B-823E-0FC500974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AB9386-D4AB-4BD2-BDA9-75F4D1842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05AAF2-2FD4-481F-A823-23AF3CB54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1C1704-A8E7-4138-862C-6C3ADF09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1361A2-1C81-4FC3-8C24-C49363A2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8509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C8EB29-3251-4E1B-96A2-B4DC7FFF5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178A14-0244-4B48-B257-9F748B240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3E91CF-79FE-4B01-AFEA-420CDB177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5F36F9-523D-43C6-951D-F6E25AD49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85461B-C836-465D-9BEC-187FBF1F3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535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8A6CBE-858A-455D-9C15-72E319BCD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29A755-56F4-4857-B915-E8B39E48C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B39442-DA6B-42D0-8CCD-071E831AC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A94393-17DF-4F01-9763-9D52FCF5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B08FD0-DC52-4697-9529-C50606AAB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5096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241E2C-6C1A-43D9-83E1-04B37D7C8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436929-5A04-4B18-BD1B-37EC7BE84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584121-78A0-451E-A861-9157BF3A5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2888B3-125D-49E2-9772-B507E6B32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721CD4-385A-4717-A05E-B1CC6BE89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864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CCBC31-6177-4E97-B667-5360C2E02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8AD127-132C-4B58-BAEC-B1319EBC6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5CDCD8-5263-4AFE-AED1-0AA886DA4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768198-0FB5-40CB-AEC5-20EECFD1E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1D4F21-7960-48F9-9F38-DB50A7E23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76207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C436B-8931-48F0-91A5-717C58649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89ED0C-8342-426C-8B43-0F4B94DB2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9153FF-5379-4C2E-8218-8DBF13D0C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2696C7-7727-4F43-8EFE-DD40F38E0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1EB60B1-79BA-431D-8066-B7A03105E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DEDD16-2C4F-4039-ADDD-CBFBA144D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3231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CC0C86-8002-4584-A450-6613ADDBF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1EDFBA0-E6EB-4D86-A80D-A0BDBB2F6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78870D-422F-4A9C-A5C8-046810EED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8F3D758-5DB6-4D51-A512-348B42C448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8428EF7-A584-4F4E-B85E-4CD15A405E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D8B8538-91DF-462D-86C6-EF80F6F10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392184F-BB65-43B6-BD62-97B541A5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F9AFF8-C6CC-4899-8DDC-FC037D0CA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8239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3A832B-4259-466B-82AE-448311CDC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6532D8A-47DD-485A-A336-C0FEC6697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38F344C-9D77-4A23-81DD-338F7041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0D0FF4A-269A-4154-8AEB-97D530D06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359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ECF5E3-D20A-4809-AB87-78E6C610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04BEDBF-6B30-4906-A160-65E422C27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0D46BC-97C5-455B-9528-0EC042EB8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896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66E60-917F-4625-8C9A-9C6FEFC97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29AB36-D931-4BE0-AB7E-15DA70D88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BE26AC-D37B-4C4E-92EB-2A14CB5F8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78DB7F-F844-40FA-A86D-4348C4DED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F8B4B6-3431-41D6-9D06-D1AB8F6A2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9777B3-3754-4633-9D1C-A7D44887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3178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F52BF4-4D5F-4139-94DC-E99932344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BD8FCF-620F-477F-8308-D4536702D4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022175-DAA9-496C-A5F3-9F32BF0BE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B47BF7-848C-40A1-A870-38B28B31D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70919F-1315-4BEF-9CA6-E52E9C6CD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381DF8-1F39-4512-8E90-2A35E6C9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19063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17723C-3C69-44D7-B4EC-5161AADC9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F17BA1-500E-4527-99C5-F78C9ADC3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DF1CAC-F1FF-43B3-A97E-9257555B4E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83603-C575-4D89-92BE-D9C1C8FBD525}" type="datetimeFigureOut">
              <a:rPr lang="es-AR" smtClean="0"/>
              <a:t>24/5/2026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080740-290F-4972-ABC6-3C357CEBFF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CCA99C-B54E-415F-B168-5781E30BEB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B00D2-0512-4D2E-ADD2-D2B49635ED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05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1"/>
            <a:ext cx="12191990" cy="374259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931BB3D-E360-4B62-8212-4E0C1E5B6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558" y="637763"/>
            <a:ext cx="9889797" cy="2874471"/>
          </a:xfrm>
        </p:spPr>
        <p:txBody>
          <a:bodyPr anchor="ctr">
            <a:normAutofit/>
          </a:bodyPr>
          <a:lstStyle/>
          <a:p>
            <a:pPr algn="l"/>
            <a:r>
              <a:rPr lang="es-ES" sz="8000" dirty="0">
                <a:solidFill>
                  <a:schemeClr val="bg1"/>
                </a:solidFill>
              </a:rPr>
              <a:t>ACUERDO SOM</a:t>
            </a:r>
            <a:br>
              <a:rPr lang="es-ES" sz="8000" dirty="0">
                <a:solidFill>
                  <a:schemeClr val="bg1"/>
                </a:solidFill>
              </a:rPr>
            </a:br>
            <a:r>
              <a:rPr lang="es-ES" sz="8000" dirty="0">
                <a:solidFill>
                  <a:schemeClr val="bg1"/>
                </a:solidFill>
              </a:rPr>
              <a:t>	</a:t>
            </a:r>
            <a:r>
              <a:rPr lang="es-ES" sz="4000" dirty="0">
                <a:solidFill>
                  <a:schemeClr val="bg1"/>
                </a:solidFill>
              </a:rPr>
              <a:t>RECOMPOSICION SALARIAL </a:t>
            </a:r>
            <a:r>
              <a:rPr lang="es-ES" sz="4400" dirty="0">
                <a:solidFill>
                  <a:schemeClr val="bg1"/>
                </a:solidFill>
              </a:rPr>
              <a:t>2026</a:t>
            </a:r>
            <a:endParaRPr lang="es-AR" sz="44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3742597"/>
            <a:ext cx="12191990" cy="31154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32F003-FCA6-4CFB-A2EA-308F3AA25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1180" y="41010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57D6B56-8625-B301-D63F-147A9C256F92}"/>
              </a:ext>
            </a:extLst>
          </p:cNvPr>
          <p:cNvSpPr txBox="1"/>
          <p:nvPr/>
        </p:nvSpPr>
        <p:spPr>
          <a:xfrm>
            <a:off x="4672173" y="4961447"/>
            <a:ext cx="60977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solidFill>
                  <a:schemeClr val="tx2">
                    <a:lumMod val="50000"/>
                  </a:schemeClr>
                </a:solidFill>
              </a:rPr>
              <a:t>FEBRERO – MARZO – ABRIL 2026</a:t>
            </a:r>
            <a:endParaRPr lang="es-AR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37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240CF-606D-AEB7-B3BF-7789F896E6E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s-419" dirty="0">
                <a:solidFill>
                  <a:schemeClr val="bg1"/>
                </a:solidFill>
              </a:rPr>
              <a:t>Incremento paritario teniendo en cuenta la </a:t>
            </a:r>
            <a:r>
              <a:rPr lang="es-419" dirty="0" err="1">
                <a:solidFill>
                  <a:schemeClr val="bg1"/>
                </a:solidFill>
              </a:rPr>
              <a:t>Integracion</a:t>
            </a:r>
            <a:r>
              <a:rPr lang="es-419" dirty="0">
                <a:solidFill>
                  <a:schemeClr val="bg1"/>
                </a:solidFill>
              </a:rPr>
              <a:t> Social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D74942-7CCC-B2DF-BB87-2641A6610514}"/>
              </a:ext>
            </a:extLst>
          </p:cNvPr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r>
              <a:rPr lang="es-419" b="1" dirty="0"/>
              <a:t>        		</a:t>
            </a:r>
            <a:endParaRPr lang="es-419" sz="3600" dirty="0"/>
          </a:p>
          <a:p>
            <a:pPr marL="0" indent="0">
              <a:buNone/>
            </a:pPr>
            <a:r>
              <a:rPr lang="es-419" sz="2000" dirty="0"/>
              <a:t>|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669AAFE-DF12-0943-B388-E03302545C1C}"/>
              </a:ext>
            </a:extLst>
          </p:cNvPr>
          <p:cNvSpPr txBox="1"/>
          <p:nvPr/>
        </p:nvSpPr>
        <p:spPr>
          <a:xfrm>
            <a:off x="3258820" y="5164106"/>
            <a:ext cx="5674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4000" b="1" dirty="0"/>
              <a:t>Incremento Total   8,00%</a:t>
            </a:r>
            <a:endParaRPr lang="en-US" sz="4000" b="1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43A9999-9963-8F85-793F-6AD209D5D8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848565"/>
              </p:ext>
            </p:extLst>
          </p:nvPr>
        </p:nvGraphicFramePr>
        <p:xfrm>
          <a:off x="1076325" y="1982469"/>
          <a:ext cx="9810750" cy="2638710"/>
        </p:xfrm>
        <a:graphic>
          <a:graphicData uri="http://schemas.openxmlformats.org/drawingml/2006/table">
            <a:tbl>
              <a:tblPr/>
              <a:tblGrid>
                <a:gridCol w="2032506">
                  <a:extLst>
                    <a:ext uri="{9D8B030D-6E8A-4147-A177-3AD203B41FA5}">
                      <a16:colId xmlns:a16="http://schemas.microsoft.com/office/drawing/2014/main" val="3829098782"/>
                    </a:ext>
                  </a:extLst>
                </a:gridCol>
                <a:gridCol w="1172599">
                  <a:extLst>
                    <a:ext uri="{9D8B030D-6E8A-4147-A177-3AD203B41FA5}">
                      <a16:colId xmlns:a16="http://schemas.microsoft.com/office/drawing/2014/main" val="2581282815"/>
                    </a:ext>
                  </a:extLst>
                </a:gridCol>
                <a:gridCol w="1074884">
                  <a:extLst>
                    <a:ext uri="{9D8B030D-6E8A-4147-A177-3AD203B41FA5}">
                      <a16:colId xmlns:a16="http://schemas.microsoft.com/office/drawing/2014/main" val="3269157167"/>
                    </a:ext>
                  </a:extLst>
                </a:gridCol>
                <a:gridCol w="938080">
                  <a:extLst>
                    <a:ext uri="{9D8B030D-6E8A-4147-A177-3AD203B41FA5}">
                      <a16:colId xmlns:a16="http://schemas.microsoft.com/office/drawing/2014/main" val="2307744229"/>
                    </a:ext>
                  </a:extLst>
                </a:gridCol>
                <a:gridCol w="1446206">
                  <a:extLst>
                    <a:ext uri="{9D8B030D-6E8A-4147-A177-3AD203B41FA5}">
                      <a16:colId xmlns:a16="http://schemas.microsoft.com/office/drawing/2014/main" val="1625533160"/>
                    </a:ext>
                  </a:extLst>
                </a:gridCol>
                <a:gridCol w="801277">
                  <a:extLst>
                    <a:ext uri="{9D8B030D-6E8A-4147-A177-3AD203B41FA5}">
                      <a16:colId xmlns:a16="http://schemas.microsoft.com/office/drawing/2014/main" val="1127907816"/>
                    </a:ext>
                  </a:extLst>
                </a:gridCol>
                <a:gridCol w="1172599">
                  <a:extLst>
                    <a:ext uri="{9D8B030D-6E8A-4147-A177-3AD203B41FA5}">
                      <a16:colId xmlns:a16="http://schemas.microsoft.com/office/drawing/2014/main" val="4000333550"/>
                    </a:ext>
                  </a:extLst>
                </a:gridCol>
                <a:gridCol w="1172599">
                  <a:extLst>
                    <a:ext uri="{9D8B030D-6E8A-4147-A177-3AD203B41FA5}">
                      <a16:colId xmlns:a16="http://schemas.microsoft.com/office/drawing/2014/main" val="4103618812"/>
                    </a:ext>
                  </a:extLst>
                </a:gridCol>
              </a:tblGrid>
              <a:tr h="6231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febrero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aumento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335531"/>
                  </a:ext>
                </a:extLst>
              </a:tr>
              <a:tr h="671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Conformado sin viatico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613.450,00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628.096,00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658.936,00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771853"/>
                  </a:ext>
                </a:extLst>
              </a:tr>
              <a:tr h="671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conformado con  Viatico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858.510,00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890.516,00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921.356,00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928.840,00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6693855"/>
                  </a:ext>
                </a:extLst>
              </a:tr>
              <a:tr h="671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Conformado con  Ad Integracion social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917.541,00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950.669,00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982.532,00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990.934,00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01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354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0E7115E-A7B2-27C6-E92C-F7654C33E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s-419" sz="3700" dirty="0">
                <a:solidFill>
                  <a:srgbClr val="FFFFFF"/>
                </a:solidFill>
              </a:rPr>
              <a:t>CONTRIBUCION SOLIDARIA </a:t>
            </a:r>
            <a:endParaRPr lang="en-US" sz="37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668F9E-9B3F-76A5-EF88-BE870723E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s-419" dirty="0"/>
              <a:t>A partir de la modernización laboral la contribución solidaria disminuyo un 0,5 % quedando en un valor de: </a:t>
            </a:r>
          </a:p>
          <a:p>
            <a:endParaRPr lang="es-419" dirty="0"/>
          </a:p>
          <a:p>
            <a:r>
              <a:rPr lang="es-419" dirty="0"/>
              <a:t>CONTRIBUCION SOLIDARIA 2,00%</a:t>
            </a:r>
          </a:p>
          <a:p>
            <a:r>
              <a:rPr lang="es-419" dirty="0"/>
              <a:t>CUOTA SINDICAL 3,00 % </a:t>
            </a:r>
          </a:p>
          <a:p>
            <a:endParaRPr lang="es-419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451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ítulo 12">
            <a:extLst>
              <a:ext uri="{FF2B5EF4-FFF2-40B4-BE49-F238E27FC236}">
                <a16:creationId xmlns:a16="http://schemas.microsoft.com/office/drawing/2014/main" id="{76A3A31F-DD63-47BA-9C5C-8236020BF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SALARIOS BRUTOS Y NETOS </a:t>
            </a:r>
            <a:endParaRPr lang="es-AR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53D40659-AC93-10CF-2868-3CD6CA9A13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8313254"/>
              </p:ext>
            </p:extLst>
          </p:nvPr>
        </p:nvGraphicFramePr>
        <p:xfrm>
          <a:off x="426720" y="1818640"/>
          <a:ext cx="11511282" cy="4805677"/>
        </p:xfrm>
        <a:graphic>
          <a:graphicData uri="http://schemas.openxmlformats.org/drawingml/2006/table">
            <a:tbl>
              <a:tblPr/>
              <a:tblGrid>
                <a:gridCol w="1236748">
                  <a:extLst>
                    <a:ext uri="{9D8B030D-6E8A-4147-A177-3AD203B41FA5}">
                      <a16:colId xmlns:a16="http://schemas.microsoft.com/office/drawing/2014/main" val="3321913454"/>
                    </a:ext>
                  </a:extLst>
                </a:gridCol>
                <a:gridCol w="1141615">
                  <a:extLst>
                    <a:ext uri="{9D8B030D-6E8A-4147-A177-3AD203B41FA5}">
                      <a16:colId xmlns:a16="http://schemas.microsoft.com/office/drawing/2014/main" val="1549510987"/>
                    </a:ext>
                  </a:extLst>
                </a:gridCol>
                <a:gridCol w="742050">
                  <a:extLst>
                    <a:ext uri="{9D8B030D-6E8A-4147-A177-3AD203B41FA5}">
                      <a16:colId xmlns:a16="http://schemas.microsoft.com/office/drawing/2014/main" val="2873508377"/>
                    </a:ext>
                  </a:extLst>
                </a:gridCol>
                <a:gridCol w="1141615">
                  <a:extLst>
                    <a:ext uri="{9D8B030D-6E8A-4147-A177-3AD203B41FA5}">
                      <a16:colId xmlns:a16="http://schemas.microsoft.com/office/drawing/2014/main" val="1766407489"/>
                    </a:ext>
                  </a:extLst>
                </a:gridCol>
                <a:gridCol w="361512">
                  <a:extLst>
                    <a:ext uri="{9D8B030D-6E8A-4147-A177-3AD203B41FA5}">
                      <a16:colId xmlns:a16="http://schemas.microsoft.com/office/drawing/2014/main" val="3497217588"/>
                    </a:ext>
                  </a:extLst>
                </a:gridCol>
                <a:gridCol w="875238">
                  <a:extLst>
                    <a:ext uri="{9D8B030D-6E8A-4147-A177-3AD203B41FA5}">
                      <a16:colId xmlns:a16="http://schemas.microsoft.com/office/drawing/2014/main" val="566947329"/>
                    </a:ext>
                  </a:extLst>
                </a:gridCol>
                <a:gridCol w="1141615">
                  <a:extLst>
                    <a:ext uri="{9D8B030D-6E8A-4147-A177-3AD203B41FA5}">
                      <a16:colId xmlns:a16="http://schemas.microsoft.com/office/drawing/2014/main" val="2779674054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1734814654"/>
                    </a:ext>
                  </a:extLst>
                </a:gridCol>
                <a:gridCol w="361512">
                  <a:extLst>
                    <a:ext uri="{9D8B030D-6E8A-4147-A177-3AD203B41FA5}">
                      <a16:colId xmlns:a16="http://schemas.microsoft.com/office/drawing/2014/main" val="3136378691"/>
                    </a:ext>
                  </a:extLst>
                </a:gridCol>
                <a:gridCol w="1122587">
                  <a:extLst>
                    <a:ext uri="{9D8B030D-6E8A-4147-A177-3AD203B41FA5}">
                      <a16:colId xmlns:a16="http://schemas.microsoft.com/office/drawing/2014/main" val="3097035165"/>
                    </a:ext>
                  </a:extLst>
                </a:gridCol>
                <a:gridCol w="1141615">
                  <a:extLst>
                    <a:ext uri="{9D8B030D-6E8A-4147-A177-3AD203B41FA5}">
                      <a16:colId xmlns:a16="http://schemas.microsoft.com/office/drawing/2014/main" val="4018273605"/>
                    </a:ext>
                  </a:extLst>
                </a:gridCol>
                <a:gridCol w="1198695">
                  <a:extLst>
                    <a:ext uri="{9D8B030D-6E8A-4147-A177-3AD203B41FA5}">
                      <a16:colId xmlns:a16="http://schemas.microsoft.com/office/drawing/2014/main" val="3205952227"/>
                    </a:ext>
                  </a:extLst>
                </a:gridCol>
              </a:tblGrid>
              <a:tr h="5049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inc total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inc total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770419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163990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Sueldo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391.815,00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399.259,00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406.046,00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462.137,00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9919032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Presentismo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89.596,00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91.298,00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92.851,00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94.244,00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699396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Viaticos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245.060,00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41268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 no rem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-16,66%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-16,66%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600785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 no re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409,09%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040900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7401406"/>
                  </a:ext>
                </a:extLst>
              </a:tr>
              <a:tr h="2611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Bruto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858.510,00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890.516,00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921.356,00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928.840,00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886831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9714729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haberes rem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481.411,00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490.557,00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498.897,00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556.381,00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6233508"/>
                  </a:ext>
                </a:extLst>
              </a:tr>
              <a:tr h="5049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habere no rem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377.099,00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399.959,00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422.459,00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-11,84%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372.459,00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-1,23%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904064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BRUTO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858.510,00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890.516,00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921.356,00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928.840,00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923237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NETO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762.227,80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792.404,60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821.576,60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-0,49%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817.563,80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597858"/>
                  </a:ext>
                </a:extLst>
              </a:tr>
              <a:tr h="2524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1417447"/>
                  </a:ext>
                </a:extLst>
              </a:tr>
              <a:tr h="252472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bruto de aumento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32.006,00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30.840,00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7.484,00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468784"/>
                  </a:ext>
                </a:extLst>
              </a:tr>
              <a:tr h="252472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neto de aumento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30.176,80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29.172,00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-4.012,80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5549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4777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82" name="Rectangle 7181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184" name="Rectangle 7183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6" name="Rectangle 7185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8" name="Rectangle 7187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90" name="Rectangle 7189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C75C3A-BA12-EDD7-B8C2-22A33E3CC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10699806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dirty="0" err="1">
                <a:solidFill>
                  <a:srgbClr val="FFFFFF"/>
                </a:solidFill>
              </a:rPr>
              <a:t>Incidencia</a:t>
            </a:r>
            <a:r>
              <a:rPr lang="en-US" sz="2800" dirty="0">
                <a:solidFill>
                  <a:srgbClr val="FFFFFF"/>
                </a:solidFill>
              </a:rPr>
              <a:t> de </a:t>
            </a:r>
            <a:r>
              <a:rPr lang="en-US" sz="2800" dirty="0" err="1">
                <a:solidFill>
                  <a:srgbClr val="FFFFFF"/>
                </a:solidFill>
              </a:rPr>
              <a:t>los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conceptos</a:t>
            </a:r>
            <a:r>
              <a:rPr lang="en-US" sz="2800" dirty="0">
                <a:solidFill>
                  <a:srgbClr val="FFFFFF"/>
                </a:solidFill>
              </a:rPr>
              <a:t> no </a:t>
            </a:r>
            <a:r>
              <a:rPr lang="en-US" sz="2800" dirty="0" err="1">
                <a:solidFill>
                  <a:srgbClr val="FFFFFF"/>
                </a:solidFill>
              </a:rPr>
              <a:t>remunerativo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sobre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el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conformado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30B9F1-2DB5-5E82-6663-9F080B79E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1507" y="387224"/>
            <a:ext cx="3291839" cy="83045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rgbClr val="FFFFFF"/>
                </a:solidFill>
                <a:effectLst/>
              </a:rPr>
              <a:t> </a:t>
            </a:r>
          </a:p>
        </p:txBody>
      </p:sp>
      <p:pic>
        <p:nvPicPr>
          <p:cNvPr id="7170" name="Picture 2" descr="Cómo actuar ante retraso o impago del sueldo? - ICIRED Impagados">
            <a:extLst>
              <a:ext uri="{FF2B5EF4-FFF2-40B4-BE49-F238E27FC236}">
                <a16:creationId xmlns:a16="http://schemas.microsoft.com/office/drawing/2014/main" id="{0984E0CF-45CD-46B7-C47D-13213F321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78" r="9793" b="-1"/>
          <a:stretch/>
        </p:blipFill>
        <p:spPr bwMode="auto">
          <a:xfrm>
            <a:off x="568312" y="2180114"/>
            <a:ext cx="3540165" cy="415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8070850D-5819-FAB1-4829-4BAA11CB2D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689482"/>
              </p:ext>
            </p:extLst>
          </p:nvPr>
        </p:nvGraphicFramePr>
        <p:xfrm>
          <a:off x="4438650" y="2228850"/>
          <a:ext cx="7113270" cy="4039869"/>
        </p:xfrm>
        <a:graphic>
          <a:graphicData uri="http://schemas.openxmlformats.org/drawingml/2006/table">
            <a:tbl>
              <a:tblPr/>
              <a:tblGrid>
                <a:gridCol w="2256267">
                  <a:extLst>
                    <a:ext uri="{9D8B030D-6E8A-4147-A177-3AD203B41FA5}">
                      <a16:colId xmlns:a16="http://schemas.microsoft.com/office/drawing/2014/main" val="3701670078"/>
                    </a:ext>
                  </a:extLst>
                </a:gridCol>
                <a:gridCol w="1033405">
                  <a:extLst>
                    <a:ext uri="{9D8B030D-6E8A-4147-A177-3AD203B41FA5}">
                      <a16:colId xmlns:a16="http://schemas.microsoft.com/office/drawing/2014/main" val="3665847432"/>
                    </a:ext>
                  </a:extLst>
                </a:gridCol>
                <a:gridCol w="1033405">
                  <a:extLst>
                    <a:ext uri="{9D8B030D-6E8A-4147-A177-3AD203B41FA5}">
                      <a16:colId xmlns:a16="http://schemas.microsoft.com/office/drawing/2014/main" val="3085901827"/>
                    </a:ext>
                  </a:extLst>
                </a:gridCol>
                <a:gridCol w="1033405">
                  <a:extLst>
                    <a:ext uri="{9D8B030D-6E8A-4147-A177-3AD203B41FA5}">
                      <a16:colId xmlns:a16="http://schemas.microsoft.com/office/drawing/2014/main" val="2087991111"/>
                    </a:ext>
                  </a:extLst>
                </a:gridCol>
                <a:gridCol w="1033405">
                  <a:extLst>
                    <a:ext uri="{9D8B030D-6E8A-4147-A177-3AD203B41FA5}">
                      <a16:colId xmlns:a16="http://schemas.microsoft.com/office/drawing/2014/main" val="1531239099"/>
                    </a:ext>
                  </a:extLst>
                </a:gridCol>
                <a:gridCol w="723383">
                  <a:extLst>
                    <a:ext uri="{9D8B030D-6E8A-4147-A177-3AD203B41FA5}">
                      <a16:colId xmlns:a16="http://schemas.microsoft.com/office/drawing/2014/main" val="2134666937"/>
                    </a:ext>
                  </a:extLst>
                </a:gridCol>
              </a:tblGrid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de inc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047338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024062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Sueldo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391.815,00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399.259,00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406046,00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462137,00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020357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Presentismo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89.596,00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91.298,00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92851,00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94244,00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698997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Remunerativo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481411,00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490557,00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498897,00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556381,00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15,57%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982168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Viaticos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245.060,00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495249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 no rem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137.539,00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-16,66%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14744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No remunerativo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377099,00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399959,00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422459,00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372459,00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-1,23%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995505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591803"/>
                  </a:ext>
                </a:extLst>
              </a:tr>
              <a:tr h="3206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Bruto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858510,00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890516,00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921356,00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928840,00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922982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881153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Impacto remunerativo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54,15%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1994580"/>
                  </a:ext>
                </a:extLst>
              </a:tr>
              <a:tr h="3099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Impacto no remunerativo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44,91%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45,85%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001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39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9" name="Rectangle 5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55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57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99DE648-8313-C7DC-F58D-D885D13FF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Sueldo SOM vs Salario Mínimo Vital y Móvil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19D2150E-9049-B0AB-999E-321D3A3A24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212887"/>
              </p:ext>
            </p:extLst>
          </p:nvPr>
        </p:nvGraphicFramePr>
        <p:xfrm>
          <a:off x="987424" y="2131219"/>
          <a:ext cx="9661525" cy="2659855"/>
        </p:xfrm>
        <a:graphic>
          <a:graphicData uri="http://schemas.openxmlformats.org/drawingml/2006/table">
            <a:tbl>
              <a:tblPr/>
              <a:tblGrid>
                <a:gridCol w="1761980">
                  <a:extLst>
                    <a:ext uri="{9D8B030D-6E8A-4147-A177-3AD203B41FA5}">
                      <a16:colId xmlns:a16="http://schemas.microsoft.com/office/drawing/2014/main" val="1176536582"/>
                    </a:ext>
                  </a:extLst>
                </a:gridCol>
                <a:gridCol w="2848535">
                  <a:extLst>
                    <a:ext uri="{9D8B030D-6E8A-4147-A177-3AD203B41FA5}">
                      <a16:colId xmlns:a16="http://schemas.microsoft.com/office/drawing/2014/main" val="996894034"/>
                    </a:ext>
                  </a:extLst>
                </a:gridCol>
                <a:gridCol w="1115921">
                  <a:extLst>
                    <a:ext uri="{9D8B030D-6E8A-4147-A177-3AD203B41FA5}">
                      <a16:colId xmlns:a16="http://schemas.microsoft.com/office/drawing/2014/main" val="1903451737"/>
                    </a:ext>
                  </a:extLst>
                </a:gridCol>
                <a:gridCol w="2173109">
                  <a:extLst>
                    <a:ext uri="{9D8B030D-6E8A-4147-A177-3AD203B41FA5}">
                      <a16:colId xmlns:a16="http://schemas.microsoft.com/office/drawing/2014/main" val="3461971903"/>
                    </a:ext>
                  </a:extLst>
                </a:gridCol>
                <a:gridCol w="1761980">
                  <a:extLst>
                    <a:ext uri="{9D8B030D-6E8A-4147-A177-3AD203B41FA5}">
                      <a16:colId xmlns:a16="http://schemas.microsoft.com/office/drawing/2014/main" val="4083425338"/>
                    </a:ext>
                  </a:extLst>
                </a:gridCol>
              </a:tblGrid>
              <a:tr h="5319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Basico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SOM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SMVM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de dif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329184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391.815,00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341000,00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0745238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399.259,00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346800,00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5860296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406.046,00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352400,00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648742"/>
                  </a:ext>
                </a:extLst>
              </a:tr>
              <a:tr h="5319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462.117,00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357800,00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23,01%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8474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807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E47EC43-F483-B098-0E07-BF6FA113793A}"/>
              </a:ext>
            </a:extLst>
          </p:cNvPr>
          <p:cNvSpPr txBox="1"/>
          <p:nvPr/>
        </p:nvSpPr>
        <p:spPr>
          <a:xfrm>
            <a:off x="1008184" y="174032"/>
            <a:ext cx="10175631" cy="1111843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Adicionales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5C60089-7361-A202-5330-399B96323CB4}"/>
              </a:ext>
            </a:extLst>
          </p:cNvPr>
          <p:cNvSpPr txBox="1"/>
          <p:nvPr/>
        </p:nvSpPr>
        <p:spPr>
          <a:xfrm>
            <a:off x="1084385" y="692003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Los </a:t>
            </a:r>
            <a:r>
              <a:rPr lang="en-US" sz="2000" dirty="0" err="1"/>
              <a:t>adicionales</a:t>
            </a:r>
            <a:r>
              <a:rPr lang="en-US" sz="2000" dirty="0"/>
              <a:t> </a:t>
            </a:r>
            <a:r>
              <a:rPr lang="en-US" sz="2000" dirty="0" err="1"/>
              <a:t>incrementan</a:t>
            </a:r>
            <a:r>
              <a:rPr lang="en-US" sz="2000" dirty="0"/>
              <a:t>  de </a:t>
            </a:r>
            <a:r>
              <a:rPr lang="en-US" sz="2000" dirty="0" err="1"/>
              <a:t>acuerdo</a:t>
            </a:r>
            <a:r>
              <a:rPr lang="en-US" sz="2000" dirty="0"/>
              <a:t> a al </a:t>
            </a:r>
            <a:r>
              <a:rPr lang="en-US" sz="2000" dirty="0" err="1"/>
              <a:t>grilla</a:t>
            </a:r>
            <a:r>
              <a:rPr lang="en-US" sz="2000" dirty="0"/>
              <a:t> 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05AB540-B58A-F875-4038-2E93BB232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530675"/>
              </p:ext>
            </p:extLst>
          </p:nvPr>
        </p:nvGraphicFramePr>
        <p:xfrm>
          <a:off x="722340" y="1382395"/>
          <a:ext cx="10764808" cy="5922021"/>
        </p:xfrm>
        <a:graphic>
          <a:graphicData uri="http://schemas.openxmlformats.org/drawingml/2006/table">
            <a:tbl>
              <a:tblPr/>
              <a:tblGrid>
                <a:gridCol w="3440085">
                  <a:extLst>
                    <a:ext uri="{9D8B030D-6E8A-4147-A177-3AD203B41FA5}">
                      <a16:colId xmlns:a16="http://schemas.microsoft.com/office/drawing/2014/main" val="395515628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2862912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789174386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199223962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104670331"/>
                    </a:ext>
                  </a:extLst>
                </a:gridCol>
                <a:gridCol w="266700">
                  <a:extLst>
                    <a:ext uri="{9D8B030D-6E8A-4147-A177-3AD203B41FA5}">
                      <a16:colId xmlns:a16="http://schemas.microsoft.com/office/drawing/2014/main" val="1082940748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3297859442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3857756937"/>
                    </a:ext>
                  </a:extLst>
                </a:gridCol>
                <a:gridCol w="741397">
                  <a:extLst>
                    <a:ext uri="{9D8B030D-6E8A-4147-A177-3AD203B41FA5}">
                      <a16:colId xmlns:a16="http://schemas.microsoft.com/office/drawing/2014/main" val="359084862"/>
                    </a:ext>
                  </a:extLst>
                </a:gridCol>
                <a:gridCol w="677826">
                  <a:extLst>
                    <a:ext uri="{9D8B030D-6E8A-4147-A177-3AD203B41FA5}">
                      <a16:colId xmlns:a16="http://schemas.microsoft.com/office/drawing/2014/main" val="1832083392"/>
                    </a:ext>
                  </a:extLst>
                </a:gridCol>
              </a:tblGrid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Fechas de incremento 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Porcentajes de incremento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34626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ene-26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abr-26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abr-26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 total 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912400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Trabajo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33517,00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34154,00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34735,00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35257,00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255868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trabajo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7967,00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8118,00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8256,00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8380,00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5,18%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033115"/>
                  </a:ext>
                </a:extLst>
              </a:tr>
              <a:tr h="14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7153613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Adicional art 13 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31144,00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31736,00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32276,00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32761,00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610579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 adicional art 13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7419,00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7560,00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7689,00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7805,00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470625"/>
                  </a:ext>
                </a:extLst>
              </a:tr>
              <a:tr h="14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5762301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Coordinador A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17739,00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18076,00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18383,00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18659,00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2584751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Coordinador B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29623,00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30186,00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30699,00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31160,00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3897285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Coordinador C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41528,00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42317,00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43036,00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43682,00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57630"/>
                  </a:ext>
                </a:extLst>
              </a:tr>
              <a:tr h="14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5893829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Adicional para la integracion social  JC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59031,00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60153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61176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62094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2138427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A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Adicional para la integracion social  JR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30037,00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30608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31128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31595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356602"/>
                  </a:ext>
                </a:extLst>
              </a:tr>
              <a:tr h="14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374769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Adicional Vacacional  JC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5162,00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5260,00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5349,00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5430,00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6527830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Adicional Vacacional JR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2952,00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3008,00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3059,00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3105,00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5,18%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985158"/>
                  </a:ext>
                </a:extLst>
              </a:tr>
              <a:tr h="14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549398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Adicional alimentos y bebidas 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34417,00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35071,00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35667,00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36203,00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235797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Adcional metrobus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21422,00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21829,00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22200,09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22533,00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103152"/>
                  </a:ext>
                </a:extLst>
              </a:tr>
              <a:tr h="2792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Plus adicional limpieza bancaria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10071,00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10262,00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10436,00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10593,00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5,18%</a:t>
                      </a:r>
                    </a:p>
                  </a:txBody>
                  <a:tcPr marL="4436" marR="4436" marT="4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560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2149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365F561-722D-ED42-1852-4BEAED8F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VIGENCIA DEL ACUERDO 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D6F273-080B-AB5F-F5BC-0C697031B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6600" kern="1200" dirty="0">
                <a:latin typeface="+mn-lt"/>
                <a:ea typeface="+mn-ea"/>
                <a:cs typeface="+mn-cs"/>
              </a:rPr>
              <a:t>30/04/2026</a:t>
            </a:r>
          </a:p>
          <a:p>
            <a:pPr marL="0" indent="0" algn="ctr">
              <a:buNone/>
            </a:pPr>
            <a:endParaRPr lang="en-US" sz="6600" kern="1200" dirty="0">
              <a:latin typeface="+mn-lt"/>
              <a:ea typeface="+mn-ea"/>
              <a:cs typeface="+mn-cs"/>
            </a:endParaRPr>
          </a:p>
          <a:p>
            <a:pPr marL="0" indent="0" algn="ctr">
              <a:buNone/>
            </a:pPr>
            <a:endParaRPr lang="en-US" sz="6600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3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95C294E-9DA9-166A-5637-85DF7CF28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86855"/>
            <a:ext cx="3134688" cy="3387497"/>
          </a:xfrm>
        </p:spPr>
        <p:txBody>
          <a:bodyPr anchor="b">
            <a:normAutofit/>
          </a:bodyPr>
          <a:lstStyle/>
          <a:p>
            <a:pPr algn="r"/>
            <a:r>
              <a:rPr lang="es-419" sz="3400" dirty="0">
                <a:solidFill>
                  <a:srgbClr val="FFFFFF"/>
                </a:solidFill>
              </a:rPr>
              <a:t>READECUACION PARITARIA </a:t>
            </a:r>
            <a:br>
              <a:rPr lang="es-419" sz="3400" dirty="0">
                <a:solidFill>
                  <a:srgbClr val="FFFFFF"/>
                </a:solidFill>
              </a:rPr>
            </a:br>
            <a:r>
              <a:rPr lang="es-419" sz="3400" dirty="0">
                <a:solidFill>
                  <a:srgbClr val="FFFFFF"/>
                </a:solidFill>
              </a:rPr>
              <a:t>FEBRERO MARZO </a:t>
            </a:r>
            <a:br>
              <a:rPr lang="es-419" sz="3400" dirty="0">
                <a:solidFill>
                  <a:srgbClr val="FFFFFF"/>
                </a:solidFill>
              </a:rPr>
            </a:br>
            <a:r>
              <a:rPr lang="es-419" sz="3400" dirty="0">
                <a:solidFill>
                  <a:srgbClr val="FFFFFF"/>
                </a:solidFill>
              </a:rPr>
              <a:t>ABRIL </a:t>
            </a:r>
            <a:br>
              <a:rPr lang="es-419" sz="3400" dirty="0">
                <a:solidFill>
                  <a:srgbClr val="FFFFFF"/>
                </a:solidFill>
              </a:rPr>
            </a:br>
            <a:br>
              <a:rPr lang="es-419" sz="3400" dirty="0">
                <a:solidFill>
                  <a:srgbClr val="FFFFFF"/>
                </a:solidFill>
              </a:rPr>
            </a:br>
            <a:r>
              <a:rPr lang="es-419" sz="3400" dirty="0">
                <a:solidFill>
                  <a:srgbClr val="FFFFFF"/>
                </a:solidFill>
              </a:rPr>
              <a:t> 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CFEDE2-172E-A819-33AE-30F24B91A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algn="just"/>
            <a:r>
              <a:rPr lang="es-AR" sz="2000" dirty="0"/>
              <a:t>Las partes acuerdan un incremento del SALARIO CONFORMADO  a partir del 01 /02/2026 que se  liquidarán, abonarán y serán exigible una vez homologado el presente acuerdo.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08474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B83727-8F63-4A6F-830B-62EA28BDD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673529" cy="3389120"/>
          </a:xfrm>
        </p:spPr>
        <p:txBody>
          <a:bodyPr anchor="ctr">
            <a:normAutofit/>
          </a:bodyPr>
          <a:lstStyle/>
          <a:p>
            <a:pPr lvl="3"/>
            <a:r>
              <a:rPr lang="es-ES" sz="3600" dirty="0"/>
              <a:t>Incremento salarial  </a:t>
            </a:r>
          </a:p>
          <a:p>
            <a:pPr lvl="3"/>
            <a:endParaRPr lang="es-ES" sz="2000" dirty="0"/>
          </a:p>
          <a:p>
            <a:pPr lvl="3"/>
            <a:r>
              <a:rPr lang="es-ES" sz="2000" dirty="0"/>
              <a:t>Febrero: 	2,39 % </a:t>
            </a:r>
          </a:p>
          <a:p>
            <a:pPr lvl="3"/>
            <a:r>
              <a:rPr lang="es-ES" sz="2000" dirty="0"/>
              <a:t>Marzo :  	7,41%</a:t>
            </a:r>
          </a:p>
          <a:p>
            <a:pPr lvl="3"/>
            <a:r>
              <a:rPr lang="es-ES" sz="2000" dirty="0"/>
              <a:t>Abril : 	8,63 %  	 	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ED1BC43-933A-50A9-987A-F59278CF5658}"/>
              </a:ext>
            </a:extLst>
          </p:cNvPr>
          <p:cNvSpPr txBox="1"/>
          <p:nvPr/>
        </p:nvSpPr>
        <p:spPr>
          <a:xfrm>
            <a:off x="453885" y="1402923"/>
            <a:ext cx="313004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>
                    <a:lumMod val="95000"/>
                  </a:schemeClr>
                </a:solidFill>
              </a:rPr>
              <a:t>INCREMENTO SALARIAL </a:t>
            </a:r>
          </a:p>
          <a:p>
            <a:pPr algn="ctr"/>
            <a:r>
              <a:rPr lang="es-ES" sz="3200" dirty="0">
                <a:solidFill>
                  <a:schemeClr val="bg1">
                    <a:lumMod val="95000"/>
                  </a:schemeClr>
                </a:solidFill>
              </a:rPr>
              <a:t>8,63 % </a:t>
            </a:r>
          </a:p>
          <a:p>
            <a:pPr algn="ctr"/>
            <a:r>
              <a:rPr lang="es-ES" sz="3200" b="1" dirty="0">
                <a:solidFill>
                  <a:schemeClr val="bg1">
                    <a:lumMod val="95000"/>
                  </a:schemeClr>
                </a:solidFill>
              </a:rPr>
              <a:t>Sobre el conformado sin viáticos  </a:t>
            </a:r>
          </a:p>
          <a:p>
            <a:pPr algn="ctr"/>
            <a:endParaRPr lang="es-ES" sz="32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es-ES" sz="3200" b="1" dirty="0">
                <a:solidFill>
                  <a:schemeClr val="bg1">
                    <a:lumMod val="95000"/>
                  </a:schemeClr>
                </a:solidFill>
              </a:rPr>
              <a:t>Clausula A</a:t>
            </a:r>
          </a:p>
        </p:txBody>
      </p:sp>
    </p:spTree>
    <p:extLst>
      <p:ext uri="{BB962C8B-B14F-4D97-AF65-F5344CB8AC3E}">
        <p14:creationId xmlns:p14="http://schemas.microsoft.com/office/powerpoint/2010/main" val="55148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467395-C521-0DAA-D50F-A3A627EE4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9791C21-A4D3-1F56-07DB-89B07F530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1729D50-E820-9BA1-5D24-8E4833755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DA582FF-A86D-5D21-B33A-7001DD42A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58974FA-D9AB-B6DE-42E0-5EA4778E9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0CC2D66-CDBD-3FA3-1C84-D47A81D7E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Nuevos valores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8CBD63E-A895-CECB-D3B2-9FAE071169B5}"/>
              </a:ext>
            </a:extLst>
          </p:cNvPr>
          <p:cNvSpPr txBox="1"/>
          <p:nvPr/>
        </p:nvSpPr>
        <p:spPr>
          <a:xfrm>
            <a:off x="8572499" y="390832"/>
            <a:ext cx="3233585" cy="873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Clausula A 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FDE4D4B8-A768-D590-9EA4-D885567707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568992"/>
              </p:ext>
            </p:extLst>
          </p:nvPr>
        </p:nvGraphicFramePr>
        <p:xfrm>
          <a:off x="699714" y="1798070"/>
          <a:ext cx="10608364" cy="4669096"/>
        </p:xfrm>
        <a:graphic>
          <a:graphicData uri="http://schemas.openxmlformats.org/drawingml/2006/table">
            <a:tbl>
              <a:tblPr/>
              <a:tblGrid>
                <a:gridCol w="1256667">
                  <a:extLst>
                    <a:ext uri="{9D8B030D-6E8A-4147-A177-3AD203B41FA5}">
                      <a16:colId xmlns:a16="http://schemas.microsoft.com/office/drawing/2014/main" val="3530021666"/>
                    </a:ext>
                  </a:extLst>
                </a:gridCol>
                <a:gridCol w="1256667">
                  <a:extLst>
                    <a:ext uri="{9D8B030D-6E8A-4147-A177-3AD203B41FA5}">
                      <a16:colId xmlns:a16="http://schemas.microsoft.com/office/drawing/2014/main" val="980361456"/>
                    </a:ext>
                  </a:extLst>
                </a:gridCol>
                <a:gridCol w="534083">
                  <a:extLst>
                    <a:ext uri="{9D8B030D-6E8A-4147-A177-3AD203B41FA5}">
                      <a16:colId xmlns:a16="http://schemas.microsoft.com/office/drawing/2014/main" val="588820109"/>
                    </a:ext>
                  </a:extLst>
                </a:gridCol>
                <a:gridCol w="967109">
                  <a:extLst>
                    <a:ext uri="{9D8B030D-6E8A-4147-A177-3AD203B41FA5}">
                      <a16:colId xmlns:a16="http://schemas.microsoft.com/office/drawing/2014/main" val="1319943812"/>
                    </a:ext>
                  </a:extLst>
                </a:gridCol>
                <a:gridCol w="163892">
                  <a:extLst>
                    <a:ext uri="{9D8B030D-6E8A-4147-A177-3AD203B41FA5}">
                      <a16:colId xmlns:a16="http://schemas.microsoft.com/office/drawing/2014/main" val="2810093214"/>
                    </a:ext>
                  </a:extLst>
                </a:gridCol>
                <a:gridCol w="869195">
                  <a:extLst>
                    <a:ext uri="{9D8B030D-6E8A-4147-A177-3AD203B41FA5}">
                      <a16:colId xmlns:a16="http://schemas.microsoft.com/office/drawing/2014/main" val="402049780"/>
                    </a:ext>
                  </a:extLst>
                </a:gridCol>
                <a:gridCol w="1009073">
                  <a:extLst>
                    <a:ext uri="{9D8B030D-6E8A-4147-A177-3AD203B41FA5}">
                      <a16:colId xmlns:a16="http://schemas.microsoft.com/office/drawing/2014/main" val="97568561"/>
                    </a:ext>
                  </a:extLst>
                </a:gridCol>
                <a:gridCol w="1148205">
                  <a:extLst>
                    <a:ext uri="{9D8B030D-6E8A-4147-A177-3AD203B41FA5}">
                      <a16:colId xmlns:a16="http://schemas.microsoft.com/office/drawing/2014/main" val="1243201404"/>
                    </a:ext>
                  </a:extLst>
                </a:gridCol>
                <a:gridCol w="377000">
                  <a:extLst>
                    <a:ext uri="{9D8B030D-6E8A-4147-A177-3AD203B41FA5}">
                      <a16:colId xmlns:a16="http://schemas.microsoft.com/office/drawing/2014/main" val="623124018"/>
                    </a:ext>
                  </a:extLst>
                </a:gridCol>
                <a:gridCol w="869195">
                  <a:extLst>
                    <a:ext uri="{9D8B030D-6E8A-4147-A177-3AD203B41FA5}">
                      <a16:colId xmlns:a16="http://schemas.microsoft.com/office/drawing/2014/main" val="317156781"/>
                    </a:ext>
                  </a:extLst>
                </a:gridCol>
                <a:gridCol w="1070160">
                  <a:extLst>
                    <a:ext uri="{9D8B030D-6E8A-4147-A177-3AD203B41FA5}">
                      <a16:colId xmlns:a16="http://schemas.microsoft.com/office/drawing/2014/main" val="246909137"/>
                    </a:ext>
                  </a:extLst>
                </a:gridCol>
                <a:gridCol w="1087118">
                  <a:extLst>
                    <a:ext uri="{9D8B030D-6E8A-4147-A177-3AD203B41FA5}">
                      <a16:colId xmlns:a16="http://schemas.microsoft.com/office/drawing/2014/main" val="2492420158"/>
                    </a:ext>
                  </a:extLst>
                </a:gridCol>
              </a:tblGrid>
              <a:tr h="7431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inc total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inc total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062084"/>
                  </a:ext>
                </a:extLst>
              </a:tr>
              <a:tr h="3715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5767858"/>
                  </a:ext>
                </a:extLst>
              </a:tr>
              <a:tr h="6893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Sueldo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391.815,00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399.259,00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406.046,00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462.137,00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876298"/>
                  </a:ext>
                </a:extLst>
              </a:tr>
              <a:tr h="3715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Presentismo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89.596,00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91.298,00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92.851,00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94.244,00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913530"/>
                  </a:ext>
                </a:extLst>
              </a:tr>
              <a:tr h="3715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Viaticos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811471"/>
                  </a:ext>
                </a:extLst>
              </a:tr>
              <a:tr h="6893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 no rem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-16,66%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-16,66%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318817"/>
                  </a:ext>
                </a:extLst>
              </a:tr>
              <a:tr h="3715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 no re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409,09%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6382504"/>
                  </a:ext>
                </a:extLst>
              </a:tr>
              <a:tr h="3715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819503"/>
                  </a:ext>
                </a:extLst>
              </a:tr>
              <a:tr h="6893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Bruto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613.450,00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628.096,00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658.936,00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1154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297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E53144-8802-01D2-5F5E-58B1AC95C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D325F4-0058-8FB9-73D9-8DD0CD3FC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CACEC6B-B892-237C-5FB0-64039704A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A22B7D-5F47-5A67-953D-AEE37F8C9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F17D16-B720-F17A-7275-5D24EC6F9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72460B-3408-91CF-793D-6051EF86FD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2472744-D4AE-BE43-DAD2-9FDD5EB87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0F6B85A-7329-F2FC-A125-AE558DDE8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F4B2E6-6365-D6EC-3B88-C412D01DD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0173" y="649479"/>
            <a:ext cx="6993616" cy="5132196"/>
          </a:xfrm>
        </p:spPr>
        <p:txBody>
          <a:bodyPr anchor="ctr">
            <a:normAutofit/>
          </a:bodyPr>
          <a:lstStyle/>
          <a:p>
            <a:pPr lvl="3"/>
            <a:r>
              <a:rPr lang="es-ES" sz="2800" dirty="0"/>
              <a:t>Viatico: es no remunerativo y sin comprobante de acuerdo al art 106 de la LCT </a:t>
            </a:r>
          </a:p>
          <a:p>
            <a:pPr lvl="3"/>
            <a:endParaRPr lang="es-ES" sz="2000" dirty="0"/>
          </a:p>
          <a:p>
            <a:pPr lvl="3"/>
            <a:r>
              <a:rPr lang="es-ES" sz="2000" dirty="0"/>
              <a:t>Jornada completa: 	$ 10496,80 monto diario </a:t>
            </a:r>
          </a:p>
          <a:p>
            <a:pPr lvl="3"/>
            <a:r>
              <a:rPr lang="es-ES" sz="2000" dirty="0"/>
              <a:t>Media Jornada: 	$ 5571,80   monto diarios</a:t>
            </a:r>
          </a:p>
          <a:p>
            <a:pPr lvl="3"/>
            <a:endParaRPr lang="es-ES" sz="2000" dirty="0"/>
          </a:p>
          <a:p>
            <a:pPr lvl="3"/>
            <a:endParaRPr lang="es-ES" sz="2000" dirty="0"/>
          </a:p>
          <a:p>
            <a:pPr lvl="3"/>
            <a:r>
              <a:rPr lang="es-ES" sz="2000" dirty="0"/>
              <a:t>TOTAL MENSUAL </a:t>
            </a:r>
          </a:p>
          <a:p>
            <a:pPr lvl="3"/>
            <a:r>
              <a:rPr lang="es-ES" sz="2000" dirty="0"/>
              <a:t>Jornada completa :	$ 262.420.00</a:t>
            </a:r>
          </a:p>
          <a:p>
            <a:pPr lvl="3"/>
            <a:r>
              <a:rPr lang="es-ES" sz="2000" dirty="0"/>
              <a:t>Media Jornada: 	$ 139.290.00</a:t>
            </a:r>
          </a:p>
          <a:p>
            <a:pPr lvl="3"/>
            <a:endParaRPr lang="es-ES" sz="2000" dirty="0"/>
          </a:p>
          <a:p>
            <a:pPr marL="1371600" lvl="3" indent="0">
              <a:buNone/>
            </a:pPr>
            <a:r>
              <a:rPr lang="es-ES" sz="2400" b="1" dirty="0"/>
              <a:t>SE MANTIENE EL VALOR FIJO HASTA ABRIL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BE457CF-53B3-2A93-51E8-481F731E4810}"/>
              </a:ext>
            </a:extLst>
          </p:cNvPr>
          <p:cNvSpPr txBox="1"/>
          <p:nvPr/>
        </p:nvSpPr>
        <p:spPr>
          <a:xfrm>
            <a:off x="589199" y="2617975"/>
            <a:ext cx="31300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Viaticos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3200" dirty="0">
              <a:solidFill>
                <a:prstClr val="white">
                  <a:lumMod val="95000"/>
                </a:prstClr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Clausula B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116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B83727-8F63-4A6F-830B-62EA28BDD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9767" y="952966"/>
            <a:ext cx="6673529" cy="4654039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Se adiciona una suma fija no remunerativa de $ 5.500 en el mes de febrero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Se actualizará en el mes de marzo a $ 28.000.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Se integra al sueldo básico a partir del mes de abril + $ 22000 de la suma no remunerativa que pasa a remunerativa. </a:t>
            </a:r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Esta asignación tiene: </a:t>
            </a:r>
          </a:p>
          <a:p>
            <a:pPr marL="0" indent="0">
              <a:buNone/>
            </a:pPr>
            <a:r>
              <a:rPr lang="es-ES" sz="2000" dirty="0"/>
              <a:t> 	carácter no remunerativo </a:t>
            </a:r>
          </a:p>
          <a:p>
            <a:pPr marL="0" indent="0">
              <a:buNone/>
            </a:pPr>
            <a:r>
              <a:rPr lang="es-ES" sz="2000" dirty="0"/>
              <a:t>	aporta a la obra social del SOM </a:t>
            </a:r>
          </a:p>
          <a:p>
            <a:pPr marL="0" indent="0">
              <a:buNone/>
            </a:pPr>
            <a:r>
              <a:rPr lang="es-ES" sz="2000" dirty="0"/>
              <a:t>	Aporta al Sindicato Obrero de Maestranza. </a:t>
            </a:r>
          </a:p>
          <a:p>
            <a:pPr marL="0" indent="0">
              <a:buNone/>
            </a:pPr>
            <a:endParaRPr lang="es-ES" sz="20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ED1BC43-933A-50A9-987A-F59278CF5658}"/>
              </a:ext>
            </a:extLst>
          </p:cNvPr>
          <p:cNvSpPr txBox="1"/>
          <p:nvPr/>
        </p:nvSpPr>
        <p:spPr>
          <a:xfrm>
            <a:off x="589199" y="2617975"/>
            <a:ext cx="31300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ASIGNACION NO REMUNERATIVA </a:t>
            </a:r>
          </a:p>
        </p:txBody>
      </p:sp>
    </p:spTree>
    <p:extLst>
      <p:ext uri="{BB962C8B-B14F-4D97-AF65-F5344CB8AC3E}">
        <p14:creationId xmlns:p14="http://schemas.microsoft.com/office/powerpoint/2010/main" val="1176050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5990AC5-3672-40D8-9A70-E43E8CC7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Nuevos valores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CA99AB2-579C-603F-FA67-3B8CE0A53CFE}"/>
              </a:ext>
            </a:extLst>
          </p:cNvPr>
          <p:cNvSpPr txBox="1"/>
          <p:nvPr/>
        </p:nvSpPr>
        <p:spPr>
          <a:xfrm>
            <a:off x="8572499" y="390832"/>
            <a:ext cx="3233585" cy="873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Clausula B 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3CD4A741-7C86-23E4-044C-B8D66FA0B3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200634"/>
              </p:ext>
            </p:extLst>
          </p:nvPr>
        </p:nvGraphicFramePr>
        <p:xfrm>
          <a:off x="699714" y="1798070"/>
          <a:ext cx="10811565" cy="4669095"/>
        </p:xfrm>
        <a:graphic>
          <a:graphicData uri="http://schemas.openxmlformats.org/drawingml/2006/table">
            <a:tbl>
              <a:tblPr/>
              <a:tblGrid>
                <a:gridCol w="1413987">
                  <a:extLst>
                    <a:ext uri="{9D8B030D-6E8A-4147-A177-3AD203B41FA5}">
                      <a16:colId xmlns:a16="http://schemas.microsoft.com/office/drawing/2014/main" val="3974663327"/>
                    </a:ext>
                  </a:extLst>
                </a:gridCol>
                <a:gridCol w="1305220">
                  <a:extLst>
                    <a:ext uri="{9D8B030D-6E8A-4147-A177-3AD203B41FA5}">
                      <a16:colId xmlns:a16="http://schemas.microsoft.com/office/drawing/2014/main" val="3841457428"/>
                    </a:ext>
                  </a:extLst>
                </a:gridCol>
                <a:gridCol w="565595">
                  <a:extLst>
                    <a:ext uri="{9D8B030D-6E8A-4147-A177-3AD203B41FA5}">
                      <a16:colId xmlns:a16="http://schemas.microsoft.com/office/drawing/2014/main" val="1563772228"/>
                    </a:ext>
                  </a:extLst>
                </a:gridCol>
                <a:gridCol w="1065004">
                  <a:extLst>
                    <a:ext uri="{9D8B030D-6E8A-4147-A177-3AD203B41FA5}">
                      <a16:colId xmlns:a16="http://schemas.microsoft.com/office/drawing/2014/main" val="3469437292"/>
                    </a:ext>
                  </a:extLst>
                </a:gridCol>
                <a:gridCol w="218461">
                  <a:extLst>
                    <a:ext uri="{9D8B030D-6E8A-4147-A177-3AD203B41FA5}">
                      <a16:colId xmlns:a16="http://schemas.microsoft.com/office/drawing/2014/main" val="1628731628"/>
                    </a:ext>
                  </a:extLst>
                </a:gridCol>
                <a:gridCol w="663487">
                  <a:extLst>
                    <a:ext uri="{9D8B030D-6E8A-4147-A177-3AD203B41FA5}">
                      <a16:colId xmlns:a16="http://schemas.microsoft.com/office/drawing/2014/main" val="3188518068"/>
                    </a:ext>
                  </a:extLst>
                </a:gridCol>
                <a:gridCol w="957012">
                  <a:extLst>
                    <a:ext uri="{9D8B030D-6E8A-4147-A177-3AD203B41FA5}">
                      <a16:colId xmlns:a16="http://schemas.microsoft.com/office/drawing/2014/main" val="1599774610"/>
                    </a:ext>
                  </a:extLst>
                </a:gridCol>
                <a:gridCol w="1109585">
                  <a:extLst>
                    <a:ext uri="{9D8B030D-6E8A-4147-A177-3AD203B41FA5}">
                      <a16:colId xmlns:a16="http://schemas.microsoft.com/office/drawing/2014/main" val="2432553461"/>
                    </a:ext>
                  </a:extLst>
                </a:gridCol>
                <a:gridCol w="413319">
                  <a:extLst>
                    <a:ext uri="{9D8B030D-6E8A-4147-A177-3AD203B41FA5}">
                      <a16:colId xmlns:a16="http://schemas.microsoft.com/office/drawing/2014/main" val="1100882324"/>
                    </a:ext>
                  </a:extLst>
                </a:gridCol>
                <a:gridCol w="859269">
                  <a:extLst>
                    <a:ext uri="{9D8B030D-6E8A-4147-A177-3AD203B41FA5}">
                      <a16:colId xmlns:a16="http://schemas.microsoft.com/office/drawing/2014/main" val="3582059036"/>
                    </a:ext>
                  </a:extLst>
                </a:gridCol>
                <a:gridCol w="1112867">
                  <a:extLst>
                    <a:ext uri="{9D8B030D-6E8A-4147-A177-3AD203B41FA5}">
                      <a16:colId xmlns:a16="http://schemas.microsoft.com/office/drawing/2014/main" val="231923584"/>
                    </a:ext>
                  </a:extLst>
                </a:gridCol>
                <a:gridCol w="1127759">
                  <a:extLst>
                    <a:ext uri="{9D8B030D-6E8A-4147-A177-3AD203B41FA5}">
                      <a16:colId xmlns:a16="http://schemas.microsoft.com/office/drawing/2014/main" val="3274550362"/>
                    </a:ext>
                  </a:extLst>
                </a:gridCol>
              </a:tblGrid>
              <a:tr h="6541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inc total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inc total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990047"/>
                  </a:ext>
                </a:extLst>
              </a:tr>
              <a:tr h="3270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656642"/>
                  </a:ext>
                </a:extLst>
              </a:tr>
              <a:tr h="6067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Sueldo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391.815,00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399.259,00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406.046,00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462.137,00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074792"/>
                  </a:ext>
                </a:extLst>
              </a:tr>
              <a:tr h="3270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Presentismo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89.596,00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91.298,00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92.851,00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94.244,00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6008879"/>
                  </a:ext>
                </a:extLst>
              </a:tr>
              <a:tr h="6067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Viaticos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245.060,00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262.420,00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063493"/>
                  </a:ext>
                </a:extLst>
              </a:tr>
              <a:tr h="6067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 no rem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-16,66%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110.039,00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-16,66%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9051651"/>
                  </a:ext>
                </a:extLst>
              </a:tr>
              <a:tr h="6067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 no re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409,09%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28.000,00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5397260"/>
                  </a:ext>
                </a:extLst>
              </a:tr>
              <a:tr h="3270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904508"/>
                  </a:ext>
                </a:extLst>
              </a:tr>
              <a:tr h="6067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Bruto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858.510,00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890.516,00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921.356,00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928.840,00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9735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6903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A12D40-243B-EA3D-F991-AAFC42470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37D6B11-930E-3B24-2F1A-278454C35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FD3789B-8DFF-A35D-74E0-DD3580B75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4F4EFE-F363-D2BA-F3A9-B80CE12CB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956665-E8B6-6697-FA3E-561D0D190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6E06FB-2C32-5538-A536-F080332D5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B40C1EB-EF09-8140-2402-9953DD4F0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0C4FD21-7473-9680-E0EF-F65254712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3FE38D-F64D-0113-B680-0B5339F3B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403" y="822200"/>
            <a:ext cx="6673529" cy="465403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b="1" dirty="0"/>
              <a:t>CARACTERISTICAS </a:t>
            </a:r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ES REMUENRATIVA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SE ABONA EN FORMA PROPORCIONAL A LOS DIAS TRABAJADOS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FORMA PARTE DE LA BASE DE CALCULO PARA EL AGUINALDO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FORMA PARTE DE LA BASE DE CALCULO DE LAS VACACIONES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FORMA PARTE DE LA BASE DE CALCULO DE LA INDEMNIZACION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SE PAGA POR ENFERMEDAD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000" dirty="0"/>
              <a:t>NO SE PAGA POR AUSENCIA SIN JUSTIFICAR. </a:t>
            </a:r>
          </a:p>
          <a:p>
            <a:pPr>
              <a:buFont typeface="Wingdings" panose="05000000000000000000" pitchFamily="2" charset="2"/>
              <a:buChar char="Ø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A3BC155-0B00-60AD-9FE9-DF315C1D5E1D}"/>
              </a:ext>
            </a:extLst>
          </p:cNvPr>
          <p:cNvSpPr txBox="1"/>
          <p:nvPr/>
        </p:nvSpPr>
        <p:spPr>
          <a:xfrm>
            <a:off x="589199" y="2617975"/>
            <a:ext cx="31300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ADICIONAL PARA LA INTEGRACION SOCIAL </a:t>
            </a:r>
          </a:p>
        </p:txBody>
      </p:sp>
    </p:spTree>
    <p:extLst>
      <p:ext uri="{BB962C8B-B14F-4D97-AF65-F5344CB8AC3E}">
        <p14:creationId xmlns:p14="http://schemas.microsoft.com/office/powerpoint/2010/main" val="3656298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ED1BC43-933A-50A9-987A-F59278CF5658}"/>
              </a:ext>
            </a:extLst>
          </p:cNvPr>
          <p:cNvSpPr txBox="1"/>
          <p:nvPr/>
        </p:nvSpPr>
        <p:spPr>
          <a:xfrm>
            <a:off x="1371597" y="348865"/>
            <a:ext cx="10044023" cy="877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ADICIONAL PARA LA INTEGRACION SOCIAL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12FDF0F-DAFB-F636-8E7D-A3E1ADFDA2CC}"/>
              </a:ext>
            </a:extLst>
          </p:cNvPr>
          <p:cNvSpPr txBox="1"/>
          <p:nvPr/>
        </p:nvSpPr>
        <p:spPr>
          <a:xfrm>
            <a:off x="1767840" y="4602124"/>
            <a:ext cx="85928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2800" b="1" dirty="0"/>
              <a:t>INCREMENTO PORCENTUAL 5,19 % </a:t>
            </a:r>
          </a:p>
          <a:p>
            <a:endParaRPr lang="es-419" dirty="0"/>
          </a:p>
          <a:p>
            <a:r>
              <a:rPr lang="es-419" dirty="0"/>
              <a:t>EL ADICIONAL PARA LA INTEGRACION SOCIAL SE ACTUALZIA EN CADA RONDA SALARIAL </a:t>
            </a:r>
            <a:endParaRPr lang="en-US" dirty="0"/>
          </a:p>
        </p:txBody>
      </p:sp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9658DC37-F733-CA7D-0176-9422E416A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029396"/>
              </p:ext>
            </p:extLst>
          </p:nvPr>
        </p:nvGraphicFramePr>
        <p:xfrm>
          <a:off x="1767840" y="2057420"/>
          <a:ext cx="7030720" cy="1854180"/>
        </p:xfrm>
        <a:graphic>
          <a:graphicData uri="http://schemas.openxmlformats.org/drawingml/2006/table">
            <a:tbl>
              <a:tblPr/>
              <a:tblGrid>
                <a:gridCol w="1757680">
                  <a:extLst>
                    <a:ext uri="{9D8B030D-6E8A-4147-A177-3AD203B41FA5}">
                      <a16:colId xmlns:a16="http://schemas.microsoft.com/office/drawing/2014/main" val="96157043"/>
                    </a:ext>
                  </a:extLst>
                </a:gridCol>
                <a:gridCol w="1757680">
                  <a:extLst>
                    <a:ext uri="{9D8B030D-6E8A-4147-A177-3AD203B41FA5}">
                      <a16:colId xmlns:a16="http://schemas.microsoft.com/office/drawing/2014/main" val="3290385166"/>
                    </a:ext>
                  </a:extLst>
                </a:gridCol>
                <a:gridCol w="1757680">
                  <a:extLst>
                    <a:ext uri="{9D8B030D-6E8A-4147-A177-3AD203B41FA5}">
                      <a16:colId xmlns:a16="http://schemas.microsoft.com/office/drawing/2014/main" val="835692296"/>
                    </a:ext>
                  </a:extLst>
                </a:gridCol>
                <a:gridCol w="1757680">
                  <a:extLst>
                    <a:ext uri="{9D8B030D-6E8A-4147-A177-3AD203B41FA5}">
                      <a16:colId xmlns:a16="http://schemas.microsoft.com/office/drawing/2014/main" val="1449104081"/>
                    </a:ext>
                  </a:extLst>
                </a:gridCol>
              </a:tblGrid>
              <a:tr h="6110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 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FEBRERO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475923"/>
                  </a:ext>
                </a:extLst>
              </a:tr>
              <a:tr h="611037">
                <a:tc>
                  <a:txBody>
                    <a:bodyPr/>
                    <a:lstStyle/>
                    <a:p>
                      <a:pPr algn="ctr" fontAlgn="b"/>
                      <a:r>
                        <a:rPr lang="es-419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59031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60153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61176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62094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528850"/>
                  </a:ext>
                </a:extLst>
              </a:tr>
              <a:tr h="632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,90%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1,60 %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526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5295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4082</TotalTime>
  <Words>1357</Words>
  <Application>Microsoft Office PowerPoint</Application>
  <PresentationFormat>Panorámica</PresentationFormat>
  <Paragraphs>739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Tema de Office</vt:lpstr>
      <vt:lpstr>ACUERDO SOM  RECOMPOSICION SALARIAL 2026</vt:lpstr>
      <vt:lpstr>READECUACION PARITARIA  FEBRERO MARZO  ABRIL    </vt:lpstr>
      <vt:lpstr>Presentación de PowerPoint</vt:lpstr>
      <vt:lpstr>Nuevos valores </vt:lpstr>
      <vt:lpstr>Presentación de PowerPoint</vt:lpstr>
      <vt:lpstr>Presentación de PowerPoint</vt:lpstr>
      <vt:lpstr>Nuevos valores </vt:lpstr>
      <vt:lpstr>Presentación de PowerPoint</vt:lpstr>
      <vt:lpstr>Presentación de PowerPoint</vt:lpstr>
      <vt:lpstr>Incremento paritario teniendo en cuenta la Integracion Social  </vt:lpstr>
      <vt:lpstr>CONTRIBUCION SOLIDARIA </vt:lpstr>
      <vt:lpstr>SALARIOS BRUTOS Y NETOS </vt:lpstr>
      <vt:lpstr>Incidencia de los conceptos no remunerativo sobre el conformado </vt:lpstr>
      <vt:lpstr>Sueldo SOM vs Salario Mínimo Vital y Móvil</vt:lpstr>
      <vt:lpstr>Presentación de PowerPoint</vt:lpstr>
      <vt:lpstr>VIGENCIA DEL ACUERDO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PARITARIA SOM 2021</dc:title>
  <dc:creator>Karina Carral</dc:creator>
  <cp:lastModifiedBy>Karina Carral</cp:lastModifiedBy>
  <cp:revision>98</cp:revision>
  <dcterms:created xsi:type="dcterms:W3CDTF">2021-05-17T13:30:18Z</dcterms:created>
  <dcterms:modified xsi:type="dcterms:W3CDTF">2026-05-24T20:14:53Z</dcterms:modified>
</cp:coreProperties>
</file>